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8AAC874-3172-4B6B-81A3-334D21AFD6A1}">
  <a:tblStyle styleId="{38AAC874-3172-4B6B-81A3-334D21AFD6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dd4ff2e8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dd4ff2e8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dd4ff2e8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dd4ff2e8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dd4ff2e8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dd4ff2e8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dd4ff2e80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dd4ff2e8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dd4ff2e8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dd4ff2e8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dd4ff2e80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dd4ff2e8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dd4ff2e80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dd4ff2e80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dd4ff2e80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8dd4ff2e80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bil.subu.edu.tr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1" Type="http://schemas.openxmlformats.org/officeDocument/2006/relationships/image" Target="../media/image7.jpg"/><Relationship Id="rId10" Type="http://schemas.openxmlformats.org/officeDocument/2006/relationships/image" Target="../media/image8.png"/><Relationship Id="rId9" Type="http://schemas.openxmlformats.org/officeDocument/2006/relationships/image" Target="../media/image1.png"/><Relationship Id="rId5" Type="http://schemas.openxmlformats.org/officeDocument/2006/relationships/image" Target="../media/image9.png"/><Relationship Id="rId6" Type="http://schemas.openxmlformats.org/officeDocument/2006/relationships/image" Target="../media/image2.png"/><Relationship Id="rId7" Type="http://schemas.openxmlformats.org/officeDocument/2006/relationships/image" Target="../media/image5.jpg"/><Relationship Id="rId8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046125"/>
            <a:ext cx="8520600" cy="322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2921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tr" sz="3600">
                <a:solidFill>
                  <a:srgbClr val="073763"/>
                </a:solidFill>
              </a:rPr>
              <a:t>SAKARYA UYGULAMALI BİLİMLER ÜNİVERSİTESİ</a:t>
            </a:r>
            <a:endParaRPr b="1" sz="3600">
              <a:solidFill>
                <a:srgbClr val="073763"/>
              </a:solidFill>
            </a:endParaRPr>
          </a:p>
          <a:p>
            <a:pPr indent="0" lvl="0" marL="0" marR="2921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tr" sz="3600">
                <a:solidFill>
                  <a:srgbClr val="073763"/>
                </a:solidFill>
              </a:rPr>
              <a:t>Bilgisayar Mühendisliği</a:t>
            </a:r>
            <a:endParaRPr b="1" sz="3600">
              <a:solidFill>
                <a:srgbClr val="073763"/>
              </a:solidFill>
              <a:uFill>
                <a:noFill/>
              </a:uFill>
              <a:hlinkClick r:id="rId3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0"/>
            <a:ext cx="8520600" cy="95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3200">
                <a:solidFill>
                  <a:srgbClr val="073763"/>
                </a:solidFill>
              </a:rPr>
              <a:t>Bilgisayar Mühendisliği</a:t>
            </a:r>
            <a:endParaRPr b="1" sz="3200">
              <a:solidFill>
                <a:srgbClr val="073763"/>
              </a:solidFill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862375"/>
            <a:ext cx="8520600" cy="27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600"/>
              </a:spcAft>
              <a:buNone/>
            </a:pPr>
            <a:r>
              <a:rPr b="1" lang="tr" sz="2800">
                <a:solidFill>
                  <a:srgbClr val="000000"/>
                </a:solidFill>
              </a:rPr>
              <a:t>Bilgisayar Bilimlerini temel alan; teknolojik gelişmelerin her aşamasında var olan </a:t>
            </a:r>
            <a:r>
              <a:rPr b="1" lang="tr" sz="2800">
                <a:solidFill>
                  <a:srgbClr val="000000"/>
                </a:solidFill>
              </a:rPr>
              <a:t>yazılım ve donanım bileşenlerini barındıran sistemlerin tasarım, test, uygulama, hayata geçirilme ve üretilmesini sağlayan bir disiplindir.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0"/>
            <a:ext cx="8520600" cy="126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tr" sz="3200">
                <a:solidFill>
                  <a:srgbClr val="073763"/>
                </a:solidFill>
              </a:rPr>
              <a:t>Bilgisayar Mühendisleri Teknolojinin Olduğu Her Yerde Var</a:t>
            </a:r>
            <a:endParaRPr b="1" sz="3200">
              <a:solidFill>
                <a:srgbClr val="07376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932025"/>
            <a:ext cx="8520600" cy="171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600"/>
              </a:spcAft>
              <a:buNone/>
            </a:pPr>
            <a:r>
              <a:rPr b="1" lang="tr" sz="2800">
                <a:solidFill>
                  <a:srgbClr val="000000"/>
                </a:solidFill>
                <a:highlight>
                  <a:srgbClr val="FBFBF9"/>
                </a:highlight>
              </a:rPr>
              <a:t>Sağlık, eğitim, haberleşme, savunma, oyun, bankacılık, tarım, sosyal medya, robotlar, insansız hava ve su altı araçları, tarım,...</a:t>
            </a:r>
            <a:endParaRPr b="1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0"/>
            <a:ext cx="8520600" cy="70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3200">
                <a:solidFill>
                  <a:srgbClr val="073763"/>
                </a:solidFill>
              </a:rPr>
              <a:t>Bilgisayar Mühendisliğinin Alanları</a:t>
            </a:r>
            <a:endParaRPr b="1" sz="3200">
              <a:solidFill>
                <a:srgbClr val="07376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321775"/>
            <a:ext cx="8520600" cy="31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Algoritmalar ve Veri Yapıları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Bilgisayar Organizasyonu ve Mimarisi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İşletim Sistemleri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Yapay Zeka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Yazılım Mühendisliği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Gömülü Sistemler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Bilgisayar Ağları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Programlama Dilleri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Siber Güvenlik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tr">
                <a:solidFill>
                  <a:srgbClr val="000000"/>
                </a:solidFill>
                <a:highlight>
                  <a:srgbClr val="FBFBF9"/>
                </a:highlight>
              </a:rPr>
              <a:t>Bilgisayar Grafikleri</a:t>
            </a:r>
            <a:endParaRPr b="1">
              <a:solidFill>
                <a:srgbClr val="000000"/>
              </a:solidFill>
              <a:highlight>
                <a:srgbClr val="FBFBF9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249425" y="0"/>
            <a:ext cx="8520600" cy="82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3200">
                <a:solidFill>
                  <a:srgbClr val="073763"/>
                </a:solidFill>
              </a:rPr>
              <a:t>Niçin </a:t>
            </a:r>
            <a:r>
              <a:rPr b="1" lang="tr" sz="3200">
                <a:solidFill>
                  <a:srgbClr val="073763"/>
                </a:solidFill>
              </a:rPr>
              <a:t>Bilgisayar Mühendisliği?</a:t>
            </a:r>
            <a:endParaRPr sz="3200"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932025"/>
            <a:ext cx="8520600" cy="171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600"/>
              </a:spcAft>
              <a:buNone/>
            </a:pPr>
            <a:r>
              <a:rPr b="1" lang="tr" sz="2800">
                <a:solidFill>
                  <a:srgbClr val="000000"/>
                </a:solidFill>
                <a:highlight>
                  <a:srgbClr val="FBFBF9"/>
                </a:highlight>
              </a:rPr>
              <a:t>İçinde bulunduğumuz çağ bilgi çağı ve bu alanda en büyük görev bilgisayar mühendislerine düşüyor.</a:t>
            </a:r>
            <a:endParaRPr b="1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0"/>
            <a:ext cx="8520600" cy="82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3200">
                <a:solidFill>
                  <a:srgbClr val="073763"/>
                </a:solidFill>
              </a:rPr>
              <a:t>Niçin Bilgisayar Mühendisliği?</a:t>
            </a:r>
            <a:endParaRPr sz="3200"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270325"/>
            <a:ext cx="8520600" cy="3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tr">
                <a:solidFill>
                  <a:srgbClr val="000000"/>
                </a:solidFill>
              </a:rPr>
              <a:t>U.S.News’in 2020 yılında yayınladığı en iyi 100 meslek listesinde teknoloji alanındaki mesleklerin tamamı Bilgisayar Mühendisliği alanındadır!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b="1" lang="tr">
                <a:solidFill>
                  <a:srgbClr val="000000"/>
                </a:solidFill>
              </a:rPr>
              <a:t>Glassdoor’un 2020 yılında yayınladığı en iyi 50 meslek listesinde ilk 10 içerisindeki mesleklerin 8 tanesi </a:t>
            </a:r>
            <a:r>
              <a:rPr b="1" lang="tr">
                <a:solidFill>
                  <a:schemeClr val="dk1"/>
                </a:solidFill>
              </a:rPr>
              <a:t>Bilgisayar Mühendisliği alanındadır!</a:t>
            </a:r>
            <a:endParaRPr b="1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b="1" lang="tr">
                <a:solidFill>
                  <a:schemeClr val="dk1"/>
                </a:solidFill>
              </a:rPr>
              <a:t>FlexJobs’a göre uzaktan çalışılabilecek meslekler içerisinde Bilgisayar Mühendisliği alanındaki meslekler 2. sırada yer almaktadır.</a:t>
            </a:r>
            <a:endParaRPr b="1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tr">
                <a:solidFill>
                  <a:schemeClr val="dk1"/>
                </a:solidFill>
              </a:rPr>
              <a:t>Business Insider’a göre en fazla büyümeyi gösterecek 6 mesleğin tamamı Bilgisayar Mühendisliği alanındadır.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236975" y="22500"/>
            <a:ext cx="8520600" cy="82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3200">
                <a:solidFill>
                  <a:srgbClr val="073763"/>
                </a:solidFill>
              </a:rPr>
              <a:t>Niçin Bilgisayar Mühendisliği?</a:t>
            </a:r>
            <a:endParaRPr sz="3200"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236975" y="660975"/>
            <a:ext cx="85206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tr">
                <a:solidFill>
                  <a:srgbClr val="000000"/>
                </a:solidFill>
              </a:rPr>
              <a:t>Career Karma’nın 2020 yılı en iyi teknolojik meslekler listesi: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</p:txBody>
      </p:sp>
      <p:graphicFrame>
        <p:nvGraphicFramePr>
          <p:cNvPr id="91" name="Google Shape;91;p19"/>
          <p:cNvGraphicFramePr/>
          <p:nvPr/>
        </p:nvGraphicFramePr>
        <p:xfrm>
          <a:off x="952500" y="1146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{38AAC874-3172-4B6B-81A3-334D21AFD6A1}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1. Yapay Zeka / Makine Öğrenimi Mühendisi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11. Bilgisayar Sistemleri Analisti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2. Veri Bilimcisi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12. DevOps Mühendisi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3. Bilgi Güvenliği Analisti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13. Bilgisayar Ağı Mimarı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4. Yazılım Mühendisi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14. Java Geliştiricisi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5. Bilgisayar Araştırma Bilimcisi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15. Teknik Satış Mühendisi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183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6. Veri Analisti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16. PHP Geliştiricisi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7. BT Yöneticisi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17. Python Geliştiricisi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8. Veritabanı Yöneticisi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18. Ağ ve Sistem Yöneticisi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9. Web Geliştiricisi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19. Mobil Uygulama Geliştiricisi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 sz="1200">
                          <a:solidFill>
                            <a:schemeClr val="dk1"/>
                          </a:solidFill>
                        </a:rPr>
                        <a:t>10. Bilgisayar Donanım Mühendisi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tr" sz="1350">
                          <a:solidFill>
                            <a:schemeClr val="dk1"/>
                          </a:solidFill>
                        </a:rPr>
                        <a:t>20. Web Tasarımcısı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0"/>
            <a:ext cx="8520600" cy="15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3200">
                <a:solidFill>
                  <a:srgbClr val="073763"/>
                </a:solidFill>
              </a:rPr>
              <a:t>Neden Bu Firmalarda Çalışan Bilgisayar Mühendislerinden Birisi de Siz Olmayasınız?</a:t>
            </a:r>
            <a:endParaRPr sz="3200"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46600"/>
            <a:ext cx="2139126" cy="73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8688" y="1344063"/>
            <a:ext cx="2464900" cy="8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7150" y="2784638"/>
            <a:ext cx="3667510" cy="73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15525" y="1140127"/>
            <a:ext cx="2540624" cy="95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23501" y="2415524"/>
            <a:ext cx="2383900" cy="1051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21625" y="3732050"/>
            <a:ext cx="2119022" cy="119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11700" y="3822675"/>
            <a:ext cx="2383901" cy="119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72175" y="3277750"/>
            <a:ext cx="1571825" cy="186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048925" y="2225274"/>
            <a:ext cx="2864425" cy="104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/>
        </p:nvSpPr>
        <p:spPr>
          <a:xfrm>
            <a:off x="400675" y="0"/>
            <a:ext cx="83766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3200">
                <a:solidFill>
                  <a:srgbClr val="073763"/>
                </a:solidFill>
              </a:rPr>
              <a:t>Akademik Kadromuz</a:t>
            </a:r>
            <a:endParaRPr sz="3200">
              <a:solidFill>
                <a:schemeClr val="dk1"/>
              </a:solidFill>
            </a:endParaRPr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29500"/>
            <a:ext cx="8839200" cy="3720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