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32399288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313177"/>
    <a:srgbClr val="107F8E"/>
    <a:srgbClr val="17B9CF"/>
    <a:srgbClr val="9083ED"/>
    <a:srgbClr val="A61A95"/>
    <a:srgbClr val="0FB17B"/>
    <a:srgbClr val="CE84EC"/>
    <a:srgbClr val="33CBC4"/>
    <a:srgbClr val="FCF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29" autoAdjust="0"/>
    <p:restoredTop sz="94660"/>
  </p:normalViewPr>
  <p:slideViewPr>
    <p:cSldViewPr snapToGrid="0">
      <p:cViewPr varScale="1">
        <p:scale>
          <a:sx n="13" d="100"/>
          <a:sy n="13" d="100"/>
        </p:scale>
        <p:origin x="2650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380311"/>
            <a:ext cx="27539395" cy="17827413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895217"/>
            <a:ext cx="24299466" cy="12363023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61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726267"/>
            <a:ext cx="6986096" cy="4339505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726267"/>
            <a:ext cx="20553298" cy="4339505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58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66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766055"/>
            <a:ext cx="27944386" cy="2130043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4268002"/>
            <a:ext cx="27944386" cy="1120139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79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631334"/>
            <a:ext cx="13769697" cy="3248999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631334"/>
            <a:ext cx="13769697" cy="3248999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36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726278"/>
            <a:ext cx="27944386" cy="98975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552684"/>
            <a:ext cx="13706415" cy="615187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704560"/>
            <a:ext cx="13706415" cy="2751159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552684"/>
            <a:ext cx="13773917" cy="615187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704560"/>
            <a:ext cx="13773917" cy="2751159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01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24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07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13760"/>
            <a:ext cx="10449614" cy="11948160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372785"/>
            <a:ext cx="16402140" cy="3638973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61920"/>
            <a:ext cx="10449614" cy="2845985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95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13760"/>
            <a:ext cx="10449614" cy="11948160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372785"/>
            <a:ext cx="16402140" cy="3638973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61920"/>
            <a:ext cx="10449614" cy="2845985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72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726278"/>
            <a:ext cx="27944386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631334"/>
            <a:ext cx="27944386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7460758"/>
            <a:ext cx="72898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0F428-1390-4148-B849-2AFD6277FE5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7460758"/>
            <a:ext cx="1093476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7460758"/>
            <a:ext cx="72898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756D6-ED5B-4506-A9EF-9F1CCA24DC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31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41"/>
          <p:cNvSpPr/>
          <p:nvPr/>
        </p:nvSpPr>
        <p:spPr>
          <a:xfrm>
            <a:off x="-244974" y="0"/>
            <a:ext cx="32399288" cy="51206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5642" y="272481"/>
            <a:ext cx="31209916" cy="5176277"/>
          </a:xfrm>
          <a:prstGeom prst="rect">
            <a:avLst/>
          </a:prstGeom>
          <a:solidFill>
            <a:schemeClr val="bg1"/>
          </a:solidFill>
          <a:ln w="31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9" name="Rectangle 48"/>
          <p:cNvSpPr/>
          <p:nvPr/>
        </p:nvSpPr>
        <p:spPr>
          <a:xfrm>
            <a:off x="6310954" y="585462"/>
            <a:ext cx="18035949" cy="3756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b="1" dirty="0">
                <a:solidFill>
                  <a:srgbClr val="203864"/>
                </a:solidFill>
              </a:rPr>
              <a:t>POSTER BAŞLIĞI</a:t>
            </a:r>
          </a:p>
          <a:p>
            <a:pPr algn="ctr"/>
            <a:r>
              <a:rPr lang="tr-TR" sz="6000" b="1" dirty="0">
                <a:solidFill>
                  <a:srgbClr val="203864"/>
                </a:solidFill>
              </a:rPr>
              <a:t>Bitirme/Tasarım</a:t>
            </a:r>
          </a:p>
        </p:txBody>
      </p:sp>
      <p:sp>
        <p:nvSpPr>
          <p:cNvPr id="53" name="Dikdörtgen 115"/>
          <p:cNvSpPr/>
          <p:nvPr/>
        </p:nvSpPr>
        <p:spPr>
          <a:xfrm>
            <a:off x="16505341" y="42880381"/>
            <a:ext cx="15015213" cy="58229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32</a:t>
            </a:r>
          </a:p>
        </p:txBody>
      </p:sp>
      <p:sp>
        <p:nvSpPr>
          <p:cNvPr id="55" name="Dikdörtgen 56"/>
          <p:cNvSpPr/>
          <p:nvPr/>
        </p:nvSpPr>
        <p:spPr>
          <a:xfrm>
            <a:off x="16474735" y="38742514"/>
            <a:ext cx="15032324" cy="38253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32</a:t>
            </a:r>
          </a:p>
        </p:txBody>
      </p:sp>
      <p:sp>
        <p:nvSpPr>
          <p:cNvPr id="56" name="Dikdörtgen 94"/>
          <p:cNvSpPr/>
          <p:nvPr/>
        </p:nvSpPr>
        <p:spPr>
          <a:xfrm>
            <a:off x="16474735" y="6718834"/>
            <a:ext cx="14967988" cy="46154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3  2</a:t>
            </a:r>
          </a:p>
        </p:txBody>
      </p:sp>
      <p:sp>
        <p:nvSpPr>
          <p:cNvPr id="67" name="Dikdörtgen 83"/>
          <p:cNvSpPr/>
          <p:nvPr/>
        </p:nvSpPr>
        <p:spPr>
          <a:xfrm>
            <a:off x="3232964" y="17051578"/>
            <a:ext cx="606679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en-US" sz="6600" b="1" dirty="0">
                <a:solidFill>
                  <a:schemeClr val="bg1"/>
                </a:solidFill>
                <a:ea typeface="Times New Roman" panose="02020603050405020304" pitchFamily="18" charset="0"/>
              </a:rPr>
              <a:t>INTRODUCTION</a:t>
            </a:r>
            <a:r>
              <a:rPr lang="tr-TR" sz="6600" b="1" dirty="0" err="1">
                <a:solidFill>
                  <a:schemeClr val="bg1"/>
                </a:solidFill>
                <a:ea typeface="Times New Roman" panose="02020603050405020304" pitchFamily="18" charset="0"/>
              </a:rPr>
              <a:t>asd</a:t>
            </a:r>
            <a:endParaRPr lang="en-US" sz="66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sp>
        <p:nvSpPr>
          <p:cNvPr id="62" name="Dikdörtgen 51"/>
          <p:cNvSpPr/>
          <p:nvPr/>
        </p:nvSpPr>
        <p:spPr>
          <a:xfrm>
            <a:off x="952951" y="14622081"/>
            <a:ext cx="15001719" cy="18623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32</a:t>
            </a:r>
          </a:p>
        </p:txBody>
      </p:sp>
      <p:sp>
        <p:nvSpPr>
          <p:cNvPr id="64" name="Dikdörtgen 43"/>
          <p:cNvSpPr/>
          <p:nvPr/>
        </p:nvSpPr>
        <p:spPr>
          <a:xfrm>
            <a:off x="950902" y="6587124"/>
            <a:ext cx="15005332" cy="73458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32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952952" y="6712407"/>
            <a:ext cx="15005332" cy="870077"/>
            <a:chOff x="731694" y="6467777"/>
            <a:chExt cx="11702818" cy="870077"/>
          </a:xfrm>
        </p:grpSpPr>
        <p:sp>
          <p:nvSpPr>
            <p:cNvPr id="72" name="Aynı Yanın Köşesi Yuvarlatılmış Dikdörtgen 60"/>
            <p:cNvSpPr/>
            <p:nvPr/>
          </p:nvSpPr>
          <p:spPr>
            <a:xfrm flipV="1">
              <a:off x="734512" y="6467777"/>
              <a:ext cx="11700000" cy="62697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Aynı Yanın Köşesi Yuvarlatılmış Dikdörtgen 44"/>
            <p:cNvSpPr/>
            <p:nvPr/>
          </p:nvSpPr>
          <p:spPr>
            <a:xfrm flipV="1">
              <a:off x="731694" y="6472700"/>
              <a:ext cx="3556413" cy="86515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  <a:effectLst>
              <a:outerShdw blurRad="50800" dist="50800" dir="5400000" algn="ctr" rotWithShape="0">
                <a:schemeClr val="accent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Dikdörtgen 16"/>
          <p:cNvSpPr/>
          <p:nvPr/>
        </p:nvSpPr>
        <p:spPr>
          <a:xfrm>
            <a:off x="2324479" y="6631361"/>
            <a:ext cx="18169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tr-TR" sz="6000" b="1" dirty="0">
                <a:solidFill>
                  <a:schemeClr val="bg1"/>
                </a:solidFill>
                <a:ea typeface="Times New Roman" panose="02020603050405020304" pitchFamily="18" charset="0"/>
              </a:rPr>
              <a:t>ÖZET</a:t>
            </a:r>
            <a:endParaRPr lang="en-US" sz="60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92638" y="7863287"/>
            <a:ext cx="14602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3200" b="1" dirty="0"/>
              <a:t> </a:t>
            </a:r>
            <a:r>
              <a:rPr lang="tr-TR" sz="3200" b="1" dirty="0"/>
              <a:t>	Özet bu sitilde yazılmalıdır.</a:t>
            </a:r>
          </a:p>
          <a:p>
            <a:pPr algn="just">
              <a:spcAft>
                <a:spcPts val="600"/>
              </a:spcAft>
            </a:pPr>
            <a:r>
              <a:rPr lang="tr-TR" sz="3200" b="1" dirty="0"/>
              <a:t>Bu bölüm yapılan projenin, okuyuculara tanıtıldığı bölümdür. Her bölümden kısa parçalar içermelidir. Okuyucu, özeti okuduğunda projenin amacını ve nasıl yapıldığını anlayabilmelidir.</a:t>
            </a:r>
          </a:p>
          <a:p>
            <a:pPr algn="just">
              <a:spcAft>
                <a:spcPts val="600"/>
              </a:spcAft>
            </a:pPr>
            <a:endParaRPr lang="tr-TR" sz="3200" b="1" dirty="0"/>
          </a:p>
          <a:p>
            <a:pPr algn="just">
              <a:spcAft>
                <a:spcPts val="600"/>
              </a:spcAft>
            </a:pPr>
            <a:endParaRPr lang="tr-TR" sz="3200" b="1" dirty="0"/>
          </a:p>
          <a:p>
            <a:pPr algn="just">
              <a:spcAft>
                <a:spcPts val="600"/>
              </a:spcAft>
            </a:pPr>
            <a:endParaRPr lang="tr-TR" sz="3200" b="1" dirty="0"/>
          </a:p>
          <a:p>
            <a:pPr algn="just">
              <a:spcAft>
                <a:spcPts val="600"/>
              </a:spcAft>
            </a:pPr>
            <a:endParaRPr lang="tr-TR" sz="3200" b="1" dirty="0"/>
          </a:p>
          <a:p>
            <a:pPr algn="just">
              <a:spcAft>
                <a:spcPts val="600"/>
              </a:spcAft>
            </a:pPr>
            <a:endParaRPr lang="tr-TR" sz="3200" b="1" dirty="0"/>
          </a:p>
          <a:p>
            <a:pPr algn="just">
              <a:spcAft>
                <a:spcPts val="600"/>
              </a:spcAft>
            </a:pPr>
            <a:endParaRPr lang="tr-TR" sz="3200" b="1" dirty="0"/>
          </a:p>
          <a:p>
            <a:pPr algn="just">
              <a:spcAft>
                <a:spcPts val="600"/>
              </a:spcAft>
            </a:pPr>
            <a:r>
              <a:rPr lang="tr-TR" sz="3200" b="1" dirty="0"/>
              <a:t>Anahtar Kelimeler</a:t>
            </a:r>
            <a:r>
              <a:rPr lang="en-US" sz="3200" b="1" dirty="0"/>
              <a:t> — </a:t>
            </a:r>
            <a:r>
              <a:rPr lang="tr-TR" sz="3200" b="1" dirty="0"/>
              <a:t>her anahtar kelime noktalı virgül (;) ile ayrılmalıdır.. </a:t>
            </a:r>
            <a:endParaRPr lang="tr-TR" sz="4000" b="1" dirty="0"/>
          </a:p>
        </p:txBody>
      </p:sp>
      <p:sp>
        <p:nvSpPr>
          <p:cNvPr id="84" name="Dikdörtgen 115"/>
          <p:cNvSpPr/>
          <p:nvPr/>
        </p:nvSpPr>
        <p:spPr>
          <a:xfrm>
            <a:off x="952950" y="48897716"/>
            <a:ext cx="30592039" cy="14435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50108" y="27085082"/>
            <a:ext cx="535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     </a:t>
            </a:r>
            <a:endParaRPr lang="en-US" sz="2800" dirty="0"/>
          </a:p>
        </p:txBody>
      </p:sp>
      <p:sp>
        <p:nvSpPr>
          <p:cNvPr id="52" name="TextBox 51"/>
          <p:cNvSpPr txBox="1"/>
          <p:nvPr/>
        </p:nvSpPr>
        <p:spPr>
          <a:xfrm>
            <a:off x="17169770" y="26514960"/>
            <a:ext cx="10415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 </a:t>
            </a:r>
          </a:p>
        </p:txBody>
      </p:sp>
      <p:sp>
        <p:nvSpPr>
          <p:cNvPr id="59" name="Dikdörtgen 56"/>
          <p:cNvSpPr/>
          <p:nvPr/>
        </p:nvSpPr>
        <p:spPr>
          <a:xfrm>
            <a:off x="16423583" y="11619155"/>
            <a:ext cx="15001718" cy="267302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32</a:t>
            </a:r>
          </a:p>
        </p:txBody>
      </p:sp>
      <p:sp>
        <p:nvSpPr>
          <p:cNvPr id="90" name="Dikdörtgen 94"/>
          <p:cNvSpPr/>
          <p:nvPr/>
        </p:nvSpPr>
        <p:spPr>
          <a:xfrm>
            <a:off x="971468" y="33616774"/>
            <a:ext cx="14983202" cy="150865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32</a:t>
            </a:r>
          </a:p>
        </p:txBody>
      </p:sp>
      <p:sp>
        <p:nvSpPr>
          <p:cNvPr id="3" name="Rectangle 2"/>
          <p:cNvSpPr/>
          <p:nvPr/>
        </p:nvSpPr>
        <p:spPr>
          <a:xfrm>
            <a:off x="8983018" y="40832089"/>
            <a:ext cx="64283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ea typeface="Times New Roman" panose="02020603050405020304" pitchFamily="18" charset="0"/>
              </a:rPr>
              <a:t>MATERIALS &amp; METHODS</a:t>
            </a:r>
            <a:endParaRPr lang="en-US" sz="4800" dirty="0"/>
          </a:p>
        </p:txBody>
      </p:sp>
      <p:sp>
        <p:nvSpPr>
          <p:cNvPr id="81" name="Rectangle 80"/>
          <p:cNvSpPr/>
          <p:nvPr/>
        </p:nvSpPr>
        <p:spPr>
          <a:xfrm>
            <a:off x="952950" y="5595118"/>
            <a:ext cx="24051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800" b="1" dirty="0">
                <a:solidFill>
                  <a:srgbClr val="20386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Yazar isimleri ve danışman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">
            <a:extLst>
              <a:ext uri="{FF2B5EF4-FFF2-40B4-BE49-F238E27FC236}">
                <a16:creationId xmlns:a16="http://schemas.microsoft.com/office/drawing/2014/main" id="{0D6F2BE2-3DFD-BBBE-9940-C56EF6B62E7C}"/>
              </a:ext>
            </a:extLst>
          </p:cNvPr>
          <p:cNvSpPr txBox="1"/>
          <p:nvPr/>
        </p:nvSpPr>
        <p:spPr>
          <a:xfrm>
            <a:off x="1239134" y="15609700"/>
            <a:ext cx="14456464" cy="23729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200" dirty="0"/>
              <a:t>	Giriş bu sitilde yazılmalıdır.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Giriş bölümü, okuyucuların konu hakkında genel bir bilgi kazanmasına yardımcı olmalıdır. </a:t>
            </a:r>
          </a:p>
          <a:p>
            <a:pPr algn="just"/>
            <a:r>
              <a:rPr lang="tr-TR" sz="3200" dirty="0"/>
              <a:t>Girişte olması gerekenler aşağıda listelenmiştir. </a:t>
            </a:r>
          </a:p>
          <a:p>
            <a:pPr marL="457200" indent="-457200" algn="just">
              <a:buFontTx/>
              <a:buChar char="-"/>
            </a:pPr>
            <a:r>
              <a:rPr lang="tr-TR" sz="3200" dirty="0"/>
              <a:t>Başlık ve konu tanıtımı.</a:t>
            </a:r>
          </a:p>
          <a:p>
            <a:pPr marL="457200" indent="-457200" algn="just">
              <a:buFontTx/>
              <a:buChar char="-"/>
            </a:pPr>
            <a:r>
              <a:rPr lang="tr-TR" sz="3200" dirty="0"/>
              <a:t>Projenin ana argümanını anlatmalıdır.</a:t>
            </a:r>
          </a:p>
          <a:p>
            <a:pPr marL="457200" indent="-457200" algn="just">
              <a:buFontTx/>
              <a:buChar char="-"/>
            </a:pPr>
            <a:r>
              <a:rPr lang="tr-TR" sz="3200" dirty="0"/>
              <a:t>Yapılan projenin önemini anlatmalıdır.</a:t>
            </a:r>
          </a:p>
          <a:p>
            <a:pPr marL="457200" indent="-457200" algn="just">
              <a:buFontTx/>
              <a:buChar char="-"/>
            </a:pPr>
            <a:r>
              <a:rPr lang="tr-TR" sz="3200" dirty="0"/>
              <a:t>Literatür taramasına yer verilmelidir.</a:t>
            </a:r>
          </a:p>
          <a:p>
            <a:pPr marL="457200" indent="-457200" algn="just">
              <a:buFontTx/>
              <a:buChar char="-"/>
            </a:pPr>
            <a:r>
              <a:rPr lang="tr-TR" sz="3200" dirty="0"/>
              <a:t>Projenin hedeflerine ve beklentilerine yer verilmelidir.</a:t>
            </a:r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 </a:t>
            </a:r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Giriş bölümü ile aynı sitilde yazılmalıdır. 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Bu bölüm, yapılan projenin nasıl yapıldığını hangi yöntemlerin kullanıldığını ve hangi materyallerin kullanıldığını anlatmalıdır. </a:t>
            </a:r>
          </a:p>
          <a:p>
            <a:pPr algn="just"/>
            <a:r>
              <a:rPr lang="tr-TR" sz="3200" dirty="0"/>
              <a:t>Bu bölümde, akış diyagramları, blok diyagramları ve görseller kullanılarak yapılanlar, okuyucuların projeye olan ilgisini artırmak ve anlatımı daha etkileyici hale getirmek amacı ile sunulabilir.</a:t>
            </a:r>
          </a:p>
          <a:p>
            <a:pPr algn="just"/>
            <a:endParaRPr lang="en-US" sz="3200" dirty="0"/>
          </a:p>
        </p:txBody>
      </p:sp>
      <p:grpSp>
        <p:nvGrpSpPr>
          <p:cNvPr id="8" name="Group 64">
            <a:extLst>
              <a:ext uri="{FF2B5EF4-FFF2-40B4-BE49-F238E27FC236}">
                <a16:creationId xmlns:a16="http://schemas.microsoft.com/office/drawing/2014/main" id="{45FA48A6-B6ED-4CCE-EA13-B81FF4F5E043}"/>
              </a:ext>
            </a:extLst>
          </p:cNvPr>
          <p:cNvGrpSpPr/>
          <p:nvPr/>
        </p:nvGrpSpPr>
        <p:grpSpPr>
          <a:xfrm>
            <a:off x="951144" y="14620647"/>
            <a:ext cx="15005332" cy="870077"/>
            <a:chOff x="731694" y="6467777"/>
            <a:chExt cx="11702818" cy="870077"/>
          </a:xfrm>
        </p:grpSpPr>
        <p:sp>
          <p:nvSpPr>
            <p:cNvPr id="16" name="Aynı Yanın Köşesi Yuvarlatılmış Dikdörtgen 60">
              <a:extLst>
                <a:ext uri="{FF2B5EF4-FFF2-40B4-BE49-F238E27FC236}">
                  <a16:creationId xmlns:a16="http://schemas.microsoft.com/office/drawing/2014/main" id="{BE34F03C-2790-3AA2-FAED-169177758C38}"/>
                </a:ext>
              </a:extLst>
            </p:cNvPr>
            <p:cNvSpPr/>
            <p:nvPr/>
          </p:nvSpPr>
          <p:spPr>
            <a:xfrm flipV="1">
              <a:off x="734512" y="6467777"/>
              <a:ext cx="11700000" cy="62697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Aynı Yanın Köşesi Yuvarlatılmış Dikdörtgen 44">
              <a:extLst>
                <a:ext uri="{FF2B5EF4-FFF2-40B4-BE49-F238E27FC236}">
                  <a16:creationId xmlns:a16="http://schemas.microsoft.com/office/drawing/2014/main" id="{2BD210DC-8A96-198C-15A2-D999EADA6703}"/>
                </a:ext>
              </a:extLst>
            </p:cNvPr>
            <p:cNvSpPr/>
            <p:nvPr/>
          </p:nvSpPr>
          <p:spPr>
            <a:xfrm flipV="1">
              <a:off x="731694" y="6472700"/>
              <a:ext cx="4935752" cy="86515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  <a:effectLst>
              <a:outerShdw blurRad="50800" dist="50800" dir="5400000" algn="ctr" rotWithShape="0">
                <a:schemeClr val="accent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Dikdörtgen 16">
            <a:extLst>
              <a:ext uri="{FF2B5EF4-FFF2-40B4-BE49-F238E27FC236}">
                <a16:creationId xmlns:a16="http://schemas.microsoft.com/office/drawing/2014/main" id="{AF78971A-1706-B9B6-F214-BDA83D6DD635}"/>
              </a:ext>
            </a:extLst>
          </p:cNvPr>
          <p:cNvSpPr/>
          <p:nvPr/>
        </p:nvSpPr>
        <p:spPr>
          <a:xfrm>
            <a:off x="3158777" y="14566337"/>
            <a:ext cx="18822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tr-TR" sz="6000" b="1" dirty="0">
                <a:solidFill>
                  <a:schemeClr val="bg1"/>
                </a:solidFill>
                <a:ea typeface="Times New Roman" panose="02020603050405020304" pitchFamily="18" charset="0"/>
              </a:rPr>
              <a:t>GİRİŞ</a:t>
            </a:r>
            <a:endParaRPr lang="en-US" sz="60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grpSp>
        <p:nvGrpSpPr>
          <p:cNvPr id="21" name="Group 64">
            <a:extLst>
              <a:ext uri="{FF2B5EF4-FFF2-40B4-BE49-F238E27FC236}">
                <a16:creationId xmlns:a16="http://schemas.microsoft.com/office/drawing/2014/main" id="{11E23FEB-49B6-1116-5B34-8F8624127F20}"/>
              </a:ext>
            </a:extLst>
          </p:cNvPr>
          <p:cNvGrpSpPr/>
          <p:nvPr/>
        </p:nvGrpSpPr>
        <p:grpSpPr>
          <a:xfrm>
            <a:off x="949337" y="33595338"/>
            <a:ext cx="15005333" cy="870077"/>
            <a:chOff x="731693" y="6467777"/>
            <a:chExt cx="11702819" cy="870077"/>
          </a:xfrm>
        </p:grpSpPr>
        <p:sp>
          <p:nvSpPr>
            <p:cNvPr id="22" name="Aynı Yanın Köşesi Yuvarlatılmış Dikdörtgen 60">
              <a:extLst>
                <a:ext uri="{FF2B5EF4-FFF2-40B4-BE49-F238E27FC236}">
                  <a16:creationId xmlns:a16="http://schemas.microsoft.com/office/drawing/2014/main" id="{844A9EC1-5A0B-2832-198E-5616D224565E}"/>
                </a:ext>
              </a:extLst>
            </p:cNvPr>
            <p:cNvSpPr/>
            <p:nvPr/>
          </p:nvSpPr>
          <p:spPr>
            <a:xfrm flipV="1">
              <a:off x="734512" y="6467777"/>
              <a:ext cx="11700000" cy="62697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Aynı Yanın Köşesi Yuvarlatılmış Dikdörtgen 44">
              <a:extLst>
                <a:ext uri="{FF2B5EF4-FFF2-40B4-BE49-F238E27FC236}">
                  <a16:creationId xmlns:a16="http://schemas.microsoft.com/office/drawing/2014/main" id="{2E005D33-4323-63F4-4D8D-E41D60D5AA00}"/>
                </a:ext>
              </a:extLst>
            </p:cNvPr>
            <p:cNvSpPr/>
            <p:nvPr/>
          </p:nvSpPr>
          <p:spPr>
            <a:xfrm flipV="1">
              <a:off x="731693" y="6472700"/>
              <a:ext cx="6838742" cy="86515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  <a:effectLst>
              <a:outerShdw blurRad="50800" dist="50800" dir="5400000" algn="ctr" rotWithShape="0">
                <a:schemeClr val="accent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Dikdörtgen 16">
            <a:extLst>
              <a:ext uri="{FF2B5EF4-FFF2-40B4-BE49-F238E27FC236}">
                <a16:creationId xmlns:a16="http://schemas.microsoft.com/office/drawing/2014/main" id="{4DA6A44B-47B8-16CE-F5D4-DC7E65025C28}"/>
              </a:ext>
            </a:extLst>
          </p:cNvPr>
          <p:cNvSpPr/>
          <p:nvPr/>
        </p:nvSpPr>
        <p:spPr>
          <a:xfrm>
            <a:off x="1090398" y="33442178"/>
            <a:ext cx="72835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ea typeface="Times New Roman" panose="02020603050405020304" pitchFamily="18" charset="0"/>
              </a:rPr>
              <a:t>MATER</a:t>
            </a:r>
            <a:r>
              <a:rPr lang="tr-TR" sz="6000" b="1" dirty="0">
                <a:solidFill>
                  <a:schemeClr val="bg1"/>
                </a:solidFill>
                <a:ea typeface="Times New Roman" panose="02020603050405020304" pitchFamily="18" charset="0"/>
              </a:rPr>
              <a:t>YAL</a:t>
            </a:r>
            <a:r>
              <a:rPr lang="en-US" sz="6000" b="1" dirty="0">
                <a:solidFill>
                  <a:schemeClr val="bg1"/>
                </a:solidFill>
                <a:ea typeface="Times New Roman" panose="02020603050405020304" pitchFamily="18" charset="0"/>
              </a:rPr>
              <a:t> &amp; </a:t>
            </a:r>
            <a:r>
              <a:rPr lang="tr-TR" sz="6000" b="1" dirty="0">
                <a:solidFill>
                  <a:schemeClr val="bg1"/>
                </a:solidFill>
                <a:ea typeface="Times New Roman" panose="02020603050405020304" pitchFamily="18" charset="0"/>
              </a:rPr>
              <a:t>YÖNTEM</a:t>
            </a:r>
            <a:endParaRPr lang="en-US" sz="6000" dirty="0"/>
          </a:p>
        </p:txBody>
      </p:sp>
      <p:grpSp>
        <p:nvGrpSpPr>
          <p:cNvPr id="30" name="Group 64">
            <a:extLst>
              <a:ext uri="{FF2B5EF4-FFF2-40B4-BE49-F238E27FC236}">
                <a16:creationId xmlns:a16="http://schemas.microsoft.com/office/drawing/2014/main" id="{82A9798D-28BA-2EEC-6167-51FF06EBD622}"/>
              </a:ext>
            </a:extLst>
          </p:cNvPr>
          <p:cNvGrpSpPr/>
          <p:nvPr/>
        </p:nvGrpSpPr>
        <p:grpSpPr>
          <a:xfrm>
            <a:off x="16403972" y="11686460"/>
            <a:ext cx="15005333" cy="870077"/>
            <a:chOff x="731693" y="6467777"/>
            <a:chExt cx="11702819" cy="870077"/>
          </a:xfrm>
        </p:grpSpPr>
        <p:sp>
          <p:nvSpPr>
            <p:cNvPr id="32" name="Aynı Yanın Köşesi Yuvarlatılmış Dikdörtgen 60">
              <a:extLst>
                <a:ext uri="{FF2B5EF4-FFF2-40B4-BE49-F238E27FC236}">
                  <a16:creationId xmlns:a16="http://schemas.microsoft.com/office/drawing/2014/main" id="{C4414CFC-AF85-0336-E659-5D40D9B96609}"/>
                </a:ext>
              </a:extLst>
            </p:cNvPr>
            <p:cNvSpPr/>
            <p:nvPr/>
          </p:nvSpPr>
          <p:spPr>
            <a:xfrm flipV="1">
              <a:off x="734512" y="6467777"/>
              <a:ext cx="11700000" cy="62697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Aynı Yanın Köşesi Yuvarlatılmış Dikdörtgen 44">
              <a:extLst>
                <a:ext uri="{FF2B5EF4-FFF2-40B4-BE49-F238E27FC236}">
                  <a16:creationId xmlns:a16="http://schemas.microsoft.com/office/drawing/2014/main" id="{3C430DCE-489E-FF9D-8A04-5860F289BEFF}"/>
                </a:ext>
              </a:extLst>
            </p:cNvPr>
            <p:cNvSpPr/>
            <p:nvPr/>
          </p:nvSpPr>
          <p:spPr>
            <a:xfrm flipV="1">
              <a:off x="731693" y="6472700"/>
              <a:ext cx="6524729" cy="86515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  <a:effectLst>
              <a:outerShdw blurRad="50800" dist="50800" dir="5400000" algn="ctr" rotWithShape="0">
                <a:schemeClr val="accent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Dikdörtgen 16">
            <a:extLst>
              <a:ext uri="{FF2B5EF4-FFF2-40B4-BE49-F238E27FC236}">
                <a16:creationId xmlns:a16="http://schemas.microsoft.com/office/drawing/2014/main" id="{8CC4EDED-E26F-C99E-3267-F26E2BFBAB21}"/>
              </a:ext>
            </a:extLst>
          </p:cNvPr>
          <p:cNvSpPr/>
          <p:nvPr/>
        </p:nvSpPr>
        <p:spPr>
          <a:xfrm>
            <a:off x="17231296" y="11592298"/>
            <a:ext cx="66793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tr-TR" sz="6000" b="1" dirty="0">
                <a:solidFill>
                  <a:schemeClr val="bg1"/>
                </a:solidFill>
                <a:ea typeface="Times New Roman" panose="02020603050405020304" pitchFamily="18" charset="0"/>
              </a:rPr>
              <a:t>SONUÇ &amp; TARTIŞMA</a:t>
            </a:r>
            <a:endParaRPr lang="en-US" sz="60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grpSp>
        <p:nvGrpSpPr>
          <p:cNvPr id="36" name="Group 64">
            <a:extLst>
              <a:ext uri="{FF2B5EF4-FFF2-40B4-BE49-F238E27FC236}">
                <a16:creationId xmlns:a16="http://schemas.microsoft.com/office/drawing/2014/main" id="{BEF828A4-A7F2-2079-5D86-BDEA120B8532}"/>
              </a:ext>
            </a:extLst>
          </p:cNvPr>
          <p:cNvGrpSpPr/>
          <p:nvPr/>
        </p:nvGrpSpPr>
        <p:grpSpPr>
          <a:xfrm>
            <a:off x="16474735" y="38765336"/>
            <a:ext cx="15032324" cy="870077"/>
            <a:chOff x="731693" y="6467777"/>
            <a:chExt cx="11702819" cy="870077"/>
          </a:xfrm>
        </p:grpSpPr>
        <p:sp>
          <p:nvSpPr>
            <p:cNvPr id="37" name="Aynı Yanın Köşesi Yuvarlatılmış Dikdörtgen 60">
              <a:extLst>
                <a:ext uri="{FF2B5EF4-FFF2-40B4-BE49-F238E27FC236}">
                  <a16:creationId xmlns:a16="http://schemas.microsoft.com/office/drawing/2014/main" id="{7E4C24D6-82DD-2BBA-3B58-102C8F296A7E}"/>
                </a:ext>
              </a:extLst>
            </p:cNvPr>
            <p:cNvSpPr/>
            <p:nvPr/>
          </p:nvSpPr>
          <p:spPr>
            <a:xfrm flipV="1">
              <a:off x="734512" y="6467777"/>
              <a:ext cx="11700000" cy="62697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Aynı Yanın Köşesi Yuvarlatılmış Dikdörtgen 44">
              <a:extLst>
                <a:ext uri="{FF2B5EF4-FFF2-40B4-BE49-F238E27FC236}">
                  <a16:creationId xmlns:a16="http://schemas.microsoft.com/office/drawing/2014/main" id="{D9B712A2-D043-016C-0574-70D4EE8BF006}"/>
                </a:ext>
              </a:extLst>
            </p:cNvPr>
            <p:cNvSpPr/>
            <p:nvPr/>
          </p:nvSpPr>
          <p:spPr>
            <a:xfrm flipV="1">
              <a:off x="731693" y="6472700"/>
              <a:ext cx="4890883" cy="86515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  <a:effectLst>
              <a:outerShdw blurRad="50800" dist="50800" dir="5400000" algn="ctr" rotWithShape="0">
                <a:schemeClr val="accent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Dikdörtgen 16">
            <a:extLst>
              <a:ext uri="{FF2B5EF4-FFF2-40B4-BE49-F238E27FC236}">
                <a16:creationId xmlns:a16="http://schemas.microsoft.com/office/drawing/2014/main" id="{3F4DACAF-C489-4844-D531-0AA85D2AE761}"/>
              </a:ext>
            </a:extLst>
          </p:cNvPr>
          <p:cNvSpPr/>
          <p:nvPr/>
        </p:nvSpPr>
        <p:spPr>
          <a:xfrm>
            <a:off x="17719881" y="38658421"/>
            <a:ext cx="33586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tr-TR" sz="6000" b="1" dirty="0">
                <a:solidFill>
                  <a:schemeClr val="bg1"/>
                </a:solidFill>
                <a:ea typeface="Times New Roman" panose="02020603050405020304" pitchFamily="18" charset="0"/>
              </a:rPr>
              <a:t>ÖNERİLER</a:t>
            </a:r>
            <a:endParaRPr lang="en-US" sz="60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grpSp>
        <p:nvGrpSpPr>
          <p:cNvPr id="40" name="Group 64">
            <a:extLst>
              <a:ext uri="{FF2B5EF4-FFF2-40B4-BE49-F238E27FC236}">
                <a16:creationId xmlns:a16="http://schemas.microsoft.com/office/drawing/2014/main" id="{F8F96EDB-F613-F103-4F28-6D79454DCFE3}"/>
              </a:ext>
            </a:extLst>
          </p:cNvPr>
          <p:cNvGrpSpPr/>
          <p:nvPr/>
        </p:nvGrpSpPr>
        <p:grpSpPr>
          <a:xfrm>
            <a:off x="16505341" y="42890293"/>
            <a:ext cx="15032325" cy="870077"/>
            <a:chOff x="731692" y="6467777"/>
            <a:chExt cx="11702820" cy="870077"/>
          </a:xfrm>
        </p:grpSpPr>
        <p:sp>
          <p:nvSpPr>
            <p:cNvPr id="41" name="Aynı Yanın Köşesi Yuvarlatılmış Dikdörtgen 60">
              <a:extLst>
                <a:ext uri="{FF2B5EF4-FFF2-40B4-BE49-F238E27FC236}">
                  <a16:creationId xmlns:a16="http://schemas.microsoft.com/office/drawing/2014/main" id="{F00A91CA-CBA6-B05B-BF4B-1285D8428E4A}"/>
                </a:ext>
              </a:extLst>
            </p:cNvPr>
            <p:cNvSpPr/>
            <p:nvPr/>
          </p:nvSpPr>
          <p:spPr>
            <a:xfrm flipV="1">
              <a:off x="734512" y="6467777"/>
              <a:ext cx="11700000" cy="62697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Aynı Yanın Köşesi Yuvarlatılmış Dikdörtgen 44">
              <a:extLst>
                <a:ext uri="{FF2B5EF4-FFF2-40B4-BE49-F238E27FC236}">
                  <a16:creationId xmlns:a16="http://schemas.microsoft.com/office/drawing/2014/main" id="{BF349E0D-7176-0C85-A4D1-084CD5553960}"/>
                </a:ext>
              </a:extLst>
            </p:cNvPr>
            <p:cNvSpPr/>
            <p:nvPr/>
          </p:nvSpPr>
          <p:spPr>
            <a:xfrm flipV="1">
              <a:off x="731692" y="6472700"/>
              <a:ext cx="4066459" cy="86515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203864"/>
            </a:solidFill>
            <a:ln>
              <a:noFill/>
            </a:ln>
            <a:effectLst>
              <a:outerShdw blurRad="50800" dist="50800" dir="5400000" algn="ctr" rotWithShape="0">
                <a:schemeClr val="accent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" name="Dikdörtgen 16">
            <a:extLst>
              <a:ext uri="{FF2B5EF4-FFF2-40B4-BE49-F238E27FC236}">
                <a16:creationId xmlns:a16="http://schemas.microsoft.com/office/drawing/2014/main" id="{673E6D9C-09A2-3180-A847-9F6830CB1024}"/>
              </a:ext>
            </a:extLst>
          </p:cNvPr>
          <p:cNvSpPr/>
          <p:nvPr/>
        </p:nvSpPr>
        <p:spPr>
          <a:xfrm>
            <a:off x="16497684" y="42778862"/>
            <a:ext cx="47147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tr-TR" sz="6000" b="1" dirty="0">
                <a:solidFill>
                  <a:schemeClr val="bg1"/>
                </a:solidFill>
                <a:ea typeface="Times New Roman" panose="02020603050405020304" pitchFamily="18" charset="0"/>
              </a:rPr>
              <a:t>REFERANSLAR</a:t>
            </a:r>
            <a:endParaRPr lang="en-US" sz="60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sp>
        <p:nvSpPr>
          <p:cNvPr id="44" name="TextBox 27">
            <a:extLst>
              <a:ext uri="{FF2B5EF4-FFF2-40B4-BE49-F238E27FC236}">
                <a16:creationId xmlns:a16="http://schemas.microsoft.com/office/drawing/2014/main" id="{0235B214-D695-608C-753A-A31E9ADED991}"/>
              </a:ext>
            </a:extLst>
          </p:cNvPr>
          <p:cNvSpPr txBox="1"/>
          <p:nvPr/>
        </p:nvSpPr>
        <p:spPr>
          <a:xfrm>
            <a:off x="1090398" y="49120388"/>
            <a:ext cx="24514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rgbClr val="203864"/>
                </a:solidFill>
              </a:rPr>
              <a:t>Yapılan proje 2209 desteği aldı mı? Bu alanda belirtiniz.</a:t>
            </a:r>
            <a:r>
              <a:rPr lang="en-US" sz="3200" b="1" dirty="0">
                <a:solidFill>
                  <a:srgbClr val="203864"/>
                </a:solidFill>
              </a:rPr>
              <a:t> </a:t>
            </a:r>
          </a:p>
          <a:p>
            <a:r>
              <a:rPr lang="en-US" sz="2200" dirty="0">
                <a:solidFill>
                  <a:srgbClr val="203864"/>
                </a:solidFill>
              </a:rPr>
              <a:t>                </a:t>
            </a:r>
          </a:p>
        </p:txBody>
      </p:sp>
      <p:pic>
        <p:nvPicPr>
          <p:cNvPr id="7" name="Picture 6" descr="A logo with blue and green lines&#10;&#10;Description automatically generated">
            <a:extLst>
              <a:ext uri="{FF2B5EF4-FFF2-40B4-BE49-F238E27FC236}">
                <a16:creationId xmlns:a16="http://schemas.microsoft.com/office/drawing/2014/main" id="{8A6AD34E-63AB-36C9-7B20-C4EBE21ACA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" y="-17013"/>
            <a:ext cx="5685312" cy="5685312"/>
          </a:xfrm>
          <a:prstGeom prst="rect">
            <a:avLst/>
          </a:prstGeom>
        </p:spPr>
      </p:pic>
      <p:sp>
        <p:nvSpPr>
          <p:cNvPr id="68" name="TextBox 99"/>
          <p:cNvSpPr txBox="1"/>
          <p:nvPr/>
        </p:nvSpPr>
        <p:spPr>
          <a:xfrm>
            <a:off x="24910633" y="888136"/>
            <a:ext cx="69249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>
                <a:solidFill>
                  <a:srgbClr val="203864"/>
                </a:solidFill>
              </a:rPr>
              <a:t>BİLGİSAYAR MÜHENDİSLİĞİ YIL SONU SERGİSİ</a:t>
            </a:r>
            <a:endParaRPr lang="en-US" sz="4800" b="1" dirty="0">
              <a:solidFill>
                <a:srgbClr val="203864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7169770" y="13604227"/>
            <a:ext cx="133102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Bu bölüm, yapılan projeden elde edilen bulgular ve bunların yorumlanmasını içermelidir. </a:t>
            </a:r>
          </a:p>
          <a:p>
            <a:r>
              <a:rPr lang="tr-TR" sz="3200" dirty="0"/>
              <a:t>Projeden elde edilen bulgular, görseller, grafikler ve tablolar yardımıyla anlatımı zenginleştirilebilir. Ayrıca, elde edilen bulgular literatürdeki benzer çalışmalar ile karşılaştırılıp, projenin özgün değeri ve mevcut bilgiye yapılan katkı öne çıkartılabilir. </a:t>
            </a:r>
          </a:p>
          <a:p>
            <a:endParaRPr lang="tr-TR" sz="32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17231296" y="40232883"/>
            <a:ext cx="133820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Bu bölüm, yapılan çalışmadan elde edilen bulgular sonucunda gelecekte yapılabilecek çalışmalar veya yöntemsel geliştirmeleri içermelidir. </a:t>
            </a:r>
          </a:p>
        </p:txBody>
      </p:sp>
    </p:spTree>
    <p:extLst>
      <p:ext uri="{BB962C8B-B14F-4D97-AF65-F5344CB8AC3E}">
        <p14:creationId xmlns:p14="http://schemas.microsoft.com/office/powerpoint/2010/main" val="331510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1889</TotalTime>
  <Words>268</Words>
  <Application>Microsoft Office PowerPoint</Application>
  <PresentationFormat>Özel</PresentationFormat>
  <Paragraphs>79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ikc</dc:creator>
  <cp:lastModifiedBy>FURKAN ATBAN</cp:lastModifiedBy>
  <cp:revision>337</cp:revision>
  <dcterms:created xsi:type="dcterms:W3CDTF">2015-09-25T15:22:33Z</dcterms:created>
  <dcterms:modified xsi:type="dcterms:W3CDTF">2024-05-16T08:27:44Z</dcterms:modified>
</cp:coreProperties>
</file>