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7" r:id="rId31"/>
    <p:sldId id="314" r:id="rId32"/>
    <p:sldId id="316" r:id="rId33"/>
    <p:sldId id="317" r:id="rId34"/>
    <p:sldId id="318" r:id="rId35"/>
    <p:sldId id="319" r:id="rId36"/>
    <p:sldId id="320" r:id="rId37"/>
    <p:sldId id="289" r:id="rId38"/>
    <p:sldId id="290" r:id="rId39"/>
    <p:sldId id="291" r:id="rId40"/>
    <p:sldId id="292" r:id="rId41"/>
    <p:sldId id="293" r:id="rId42"/>
    <p:sldId id="294" r:id="rId43"/>
    <p:sldId id="303" r:id="rId44"/>
    <p:sldId id="304" r:id="rId45"/>
    <p:sldId id="305" r:id="rId46"/>
    <p:sldId id="306" r:id="rId47"/>
    <p:sldId id="307" r:id="rId48"/>
    <p:sldId id="308" r:id="rId49"/>
    <p:sldId id="309" r:id="rId50"/>
    <p:sldId id="310" r:id="rId51"/>
    <p:sldId id="311" r:id="rId52"/>
    <p:sldId id="295" r:id="rId53"/>
    <p:sldId id="296" r:id="rId54"/>
    <p:sldId id="297" r:id="rId55"/>
    <p:sldId id="298" r:id="rId56"/>
    <p:sldId id="299" r:id="rId57"/>
    <p:sldId id="300" r:id="rId58"/>
    <p:sldId id="301" r:id="rId59"/>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91"/>
    <p:restoredTop sz="94696"/>
  </p:normalViewPr>
  <p:slideViewPr>
    <p:cSldViewPr snapToGrid="0" snapToObjects="1">
      <p:cViewPr varScale="1">
        <p:scale>
          <a:sx n="151" d="100"/>
          <a:sy n="151" d="100"/>
        </p:scale>
        <p:origin x="27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2026–2027 Akademik </a:t>
            </a:r>
            <a:r>
              <a:rPr dirty="0" err="1"/>
              <a:t>Yılı</a:t>
            </a:r>
            <a:endParaRPr dirty="0"/>
          </a:p>
          <a:p>
            <a:r>
              <a:rPr dirty="0"/>
              <a:t>1. </a:t>
            </a:r>
            <a:r>
              <a:rPr dirty="0" err="1"/>
              <a:t>Sınıf</a:t>
            </a:r>
            <a:r>
              <a:rPr dirty="0"/>
              <a:t> </a:t>
            </a:r>
            <a:r>
              <a:rPr dirty="0" err="1"/>
              <a:t>Oryantasyon</a:t>
            </a:r>
            <a:r>
              <a:rPr dirty="0"/>
              <a:t> </a:t>
            </a:r>
            <a:r>
              <a:rPr dirty="0" err="1"/>
              <a:t>Programı</a:t>
            </a:r>
            <a:endParaRPr dirty="0"/>
          </a:p>
          <a:p>
            <a:endParaRPr dirty="0"/>
          </a:p>
          <a:p>
            <a:r>
              <a:rPr dirty="0" err="1"/>
              <a:t>Kaynaklar</a:t>
            </a:r>
            <a:r>
              <a:rPr dirty="0"/>
              <a:t>:</a:t>
            </a:r>
          </a:p>
          <a:p>
            <a:r>
              <a:rPr dirty="0" err="1"/>
              <a:t>Kullanıcının</a:t>
            </a:r>
            <a:r>
              <a:rPr dirty="0"/>
              <a:t> </a:t>
            </a:r>
            <a:r>
              <a:rPr dirty="0" err="1"/>
              <a:t>sunduğu</a:t>
            </a:r>
            <a:r>
              <a:rPr dirty="0"/>
              <a:t> </a:t>
            </a:r>
            <a:r>
              <a:rPr dirty="0" err="1"/>
              <a:t>kurumsal</a:t>
            </a:r>
            <a:r>
              <a:rPr dirty="0"/>
              <a:t> PowerPoint </a:t>
            </a:r>
            <a:r>
              <a:rPr dirty="0" err="1"/>
              <a:t>şablonu</a:t>
            </a:r>
            <a:r>
              <a:rPr dirty="0"/>
              <a:t> </a:t>
            </a:r>
            <a:r>
              <a:rPr dirty="0" err="1"/>
              <a:t>ve</a:t>
            </a:r>
            <a:r>
              <a:rPr dirty="0"/>
              <a:t> </a:t>
            </a:r>
            <a:r>
              <a:rPr dirty="0" err="1"/>
              <a:t>oryantasyon</a:t>
            </a:r>
            <a:r>
              <a:rPr dirty="0"/>
              <a:t> </a:t>
            </a:r>
            <a:r>
              <a:rPr dirty="0" err="1"/>
              <a:t>gündemi</a:t>
            </a:r>
            <a:r>
              <a:rPr dirty="0"/>
              <a:t>.</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Kaynak: </a:t>
            </a:r>
            <a:r>
              <a:rPr dirty="0" err="1"/>
              <a:t>gündem</a:t>
            </a:r>
            <a:r>
              <a:rPr dirty="0"/>
              <a:t>/</a:t>
            </a:r>
            <a:r>
              <a:rPr dirty="0" err="1"/>
              <a:t>Oryantasyon_Programi_Gundem.docx</a:t>
            </a:r>
            <a:r>
              <a:rPr dirty="0"/>
              <a:t>. Program </a:t>
            </a:r>
            <a:r>
              <a:rPr dirty="0" err="1"/>
              <a:t>akışındaki</a:t>
            </a:r>
            <a:r>
              <a:rPr dirty="0"/>
              <a:t> </a:t>
            </a:r>
            <a:r>
              <a:rPr dirty="0" err="1"/>
              <a:t>saat</a:t>
            </a:r>
            <a:r>
              <a:rPr dirty="0"/>
              <a:t>, </a:t>
            </a:r>
            <a:r>
              <a:rPr dirty="0" err="1"/>
              <a:t>gündem</a:t>
            </a:r>
            <a:r>
              <a:rPr dirty="0"/>
              <a:t> </a:t>
            </a:r>
            <a:r>
              <a:rPr dirty="0" err="1"/>
              <a:t>maddesi</a:t>
            </a:r>
            <a:r>
              <a:rPr dirty="0"/>
              <a:t>, </a:t>
            </a:r>
            <a:r>
              <a:rPr dirty="0" err="1"/>
              <a:t>sorumlu</a:t>
            </a:r>
            <a:r>
              <a:rPr dirty="0"/>
              <a:t> </a:t>
            </a:r>
            <a:r>
              <a:rPr dirty="0" err="1"/>
              <a:t>ve</a:t>
            </a:r>
            <a:r>
              <a:rPr dirty="0"/>
              <a:t> </a:t>
            </a:r>
            <a:r>
              <a:rPr dirty="0" err="1"/>
              <a:t>süreler</a:t>
            </a:r>
            <a:r>
              <a:rPr dirty="0"/>
              <a:t> </a:t>
            </a:r>
            <a:r>
              <a:rPr dirty="0" err="1"/>
              <a:t>aynen</a:t>
            </a:r>
            <a:r>
              <a:rPr dirty="0"/>
              <a:t> </a:t>
            </a:r>
            <a:r>
              <a:rPr dirty="0" err="1"/>
              <a:t>aktarılmıştır</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Kaynak: </a:t>
            </a:r>
            <a:r>
              <a:rPr dirty="0" err="1"/>
              <a:t>gündem</a:t>
            </a:r>
            <a:r>
              <a:rPr dirty="0"/>
              <a:t>/</a:t>
            </a:r>
            <a:r>
              <a:rPr dirty="0" err="1"/>
              <a:t>Oryantasyon_Programi_Gundem.docx</a:t>
            </a:r>
            <a:r>
              <a:rPr dirty="0"/>
              <a:t>. Program </a:t>
            </a:r>
            <a:r>
              <a:rPr dirty="0" err="1"/>
              <a:t>akışındaki</a:t>
            </a:r>
            <a:r>
              <a:rPr dirty="0"/>
              <a:t> </a:t>
            </a:r>
            <a:r>
              <a:rPr dirty="0" err="1"/>
              <a:t>saat</a:t>
            </a:r>
            <a:r>
              <a:rPr dirty="0"/>
              <a:t>, </a:t>
            </a:r>
            <a:r>
              <a:rPr dirty="0" err="1"/>
              <a:t>gündem</a:t>
            </a:r>
            <a:r>
              <a:rPr dirty="0"/>
              <a:t> </a:t>
            </a:r>
            <a:r>
              <a:rPr dirty="0" err="1"/>
              <a:t>maddesi</a:t>
            </a:r>
            <a:r>
              <a:rPr dirty="0"/>
              <a:t>, </a:t>
            </a:r>
            <a:r>
              <a:rPr dirty="0" err="1"/>
              <a:t>sorumlu</a:t>
            </a:r>
            <a:r>
              <a:rPr dirty="0"/>
              <a:t> </a:t>
            </a:r>
            <a:r>
              <a:rPr dirty="0" err="1"/>
              <a:t>ve</a:t>
            </a:r>
            <a:r>
              <a:rPr dirty="0"/>
              <a:t> </a:t>
            </a:r>
            <a:r>
              <a:rPr dirty="0" err="1"/>
              <a:t>süreler</a:t>
            </a:r>
            <a:r>
              <a:rPr dirty="0"/>
              <a:t> </a:t>
            </a:r>
            <a:r>
              <a:rPr dirty="0" err="1"/>
              <a:t>aynen</a:t>
            </a:r>
            <a:r>
              <a:rPr dirty="0"/>
              <a:t> </a:t>
            </a:r>
            <a:r>
              <a:rPr dirty="0" err="1"/>
              <a:t>aktarılmıştır</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Kaynak: </a:t>
            </a:r>
            <a:r>
              <a:rPr dirty="0" err="1"/>
              <a:t>gündem</a:t>
            </a:r>
            <a:r>
              <a:rPr dirty="0"/>
              <a:t>/</a:t>
            </a:r>
            <a:r>
              <a:rPr dirty="0" err="1"/>
              <a:t>Oryantasyon_Programi_Gundem.docx</a:t>
            </a:r>
            <a:r>
              <a:rPr dirty="0"/>
              <a:t>. Program </a:t>
            </a:r>
            <a:r>
              <a:rPr dirty="0" err="1"/>
              <a:t>akışındaki</a:t>
            </a:r>
            <a:r>
              <a:rPr dirty="0"/>
              <a:t> </a:t>
            </a:r>
            <a:r>
              <a:rPr dirty="0" err="1"/>
              <a:t>saat</a:t>
            </a:r>
            <a:r>
              <a:rPr dirty="0"/>
              <a:t>, </a:t>
            </a:r>
            <a:r>
              <a:rPr dirty="0" err="1"/>
              <a:t>gündem</a:t>
            </a:r>
            <a:r>
              <a:rPr dirty="0"/>
              <a:t> </a:t>
            </a:r>
            <a:r>
              <a:rPr dirty="0" err="1"/>
              <a:t>maddesi</a:t>
            </a:r>
            <a:r>
              <a:rPr dirty="0"/>
              <a:t>, </a:t>
            </a:r>
            <a:r>
              <a:rPr dirty="0" err="1"/>
              <a:t>sorumlu</a:t>
            </a:r>
            <a:r>
              <a:rPr dirty="0"/>
              <a:t> </a:t>
            </a:r>
            <a:r>
              <a:rPr dirty="0" err="1"/>
              <a:t>ve</a:t>
            </a:r>
            <a:r>
              <a:rPr dirty="0"/>
              <a:t> </a:t>
            </a:r>
            <a:r>
              <a:rPr dirty="0" err="1"/>
              <a:t>süreler</a:t>
            </a:r>
            <a:r>
              <a:rPr dirty="0"/>
              <a:t> </a:t>
            </a:r>
            <a:r>
              <a:rPr dirty="0" err="1"/>
              <a:t>aynen</a:t>
            </a:r>
            <a:r>
              <a:rPr dirty="0"/>
              <a:t> </a:t>
            </a:r>
            <a:r>
              <a:rPr dirty="0" err="1"/>
              <a:t>aktarılmıştır</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Kaynak: </a:t>
            </a:r>
            <a:r>
              <a:rPr dirty="0" err="1"/>
              <a:t>gündem</a:t>
            </a:r>
            <a:r>
              <a:rPr dirty="0"/>
              <a:t>/</a:t>
            </a:r>
            <a:r>
              <a:rPr dirty="0" err="1"/>
              <a:t>Oryantasyon_Programi_Gundem.docx</a:t>
            </a:r>
            <a:endParaRPr dirty="0"/>
          </a:p>
          <a:p>
            <a:r>
              <a:rPr dirty="0"/>
              <a:t>13:15–13:35</a:t>
            </a:r>
          </a:p>
          <a:p>
            <a:r>
              <a:rPr dirty="0" err="1"/>
              <a:t>Üniversite</a:t>
            </a:r>
            <a:r>
              <a:rPr dirty="0"/>
              <a:t> </a:t>
            </a:r>
            <a:r>
              <a:rPr dirty="0" err="1"/>
              <a:t>hayatı</a:t>
            </a:r>
            <a:r>
              <a:rPr dirty="0"/>
              <a:t> </a:t>
            </a:r>
            <a:r>
              <a:rPr dirty="0" err="1"/>
              <a:t>üzerine</a:t>
            </a:r>
            <a:r>
              <a:rPr dirty="0"/>
              <a:t> </a:t>
            </a:r>
            <a:r>
              <a:rPr dirty="0" err="1"/>
              <a:t>tavsiyeler</a:t>
            </a:r>
            <a:r>
              <a:rPr dirty="0"/>
              <a:t> / </a:t>
            </a:r>
            <a:r>
              <a:rPr dirty="0" err="1"/>
              <a:t>Bölüm</a:t>
            </a:r>
            <a:r>
              <a:rPr dirty="0"/>
              <a:t> </a:t>
            </a:r>
            <a:r>
              <a:rPr dirty="0" err="1"/>
              <a:t>Başkanı</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İletişim</a:t>
            </a:r>
            <a:r>
              <a:rPr dirty="0"/>
              <a:t> </a:t>
            </a:r>
            <a:r>
              <a:rPr dirty="0" err="1"/>
              <a:t>ve</a:t>
            </a:r>
            <a:r>
              <a:rPr dirty="0"/>
              <a:t> </a:t>
            </a:r>
            <a:r>
              <a:rPr dirty="0" err="1"/>
              <a:t>yazışma</a:t>
            </a:r>
            <a:r>
              <a:rPr dirty="0"/>
              <a:t> </a:t>
            </a:r>
            <a:r>
              <a:rPr dirty="0" err="1"/>
              <a:t>kuralları</a:t>
            </a:r>
            <a:endParaRPr dirty="0"/>
          </a:p>
          <a:p>
            <a:endParaRPr dirty="0"/>
          </a:p>
          <a:p>
            <a:r>
              <a:rPr dirty="0" err="1"/>
              <a:t>Kaynaklar</a:t>
            </a:r>
            <a:r>
              <a:rPr dirty="0"/>
              <a:t>:</a:t>
            </a:r>
          </a:p>
          <a:p>
            <a:r>
              <a:rPr dirty="0" err="1"/>
              <a:t>Kullanıcının</a:t>
            </a:r>
            <a:r>
              <a:rPr dirty="0"/>
              <a:t> </a:t>
            </a:r>
            <a:r>
              <a:rPr dirty="0" err="1"/>
              <a:t>sunduğu</a:t>
            </a:r>
            <a:r>
              <a:rPr dirty="0"/>
              <a:t> </a:t>
            </a:r>
            <a:r>
              <a:rPr dirty="0" err="1"/>
              <a:t>kurumsal</a:t>
            </a:r>
            <a:r>
              <a:rPr dirty="0"/>
              <a:t> PowerPoint </a:t>
            </a:r>
            <a:r>
              <a:rPr dirty="0" err="1"/>
              <a:t>şablonu</a:t>
            </a:r>
            <a:r>
              <a:rPr dirty="0"/>
              <a:t> </a:t>
            </a:r>
            <a:r>
              <a:rPr dirty="0" err="1"/>
              <a:t>ve</a:t>
            </a:r>
            <a:r>
              <a:rPr dirty="0"/>
              <a:t> </a:t>
            </a:r>
            <a:r>
              <a:rPr dirty="0" err="1"/>
              <a:t>oryantasyon</a:t>
            </a:r>
            <a:r>
              <a:rPr dirty="0"/>
              <a:t> </a:t>
            </a:r>
            <a:r>
              <a:rPr dirty="0" err="1"/>
              <a:t>gündemi</a:t>
            </a:r>
            <a:r>
              <a:rPr dirty="0"/>
              <a:t>.</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Önce</a:t>
            </a:r>
            <a:r>
              <a:rPr dirty="0"/>
              <a:t> </a:t>
            </a:r>
            <a:r>
              <a:rPr dirty="0" err="1"/>
              <a:t>konunun</a:t>
            </a:r>
            <a:r>
              <a:rPr dirty="0"/>
              <a:t> </a:t>
            </a:r>
            <a:r>
              <a:rPr dirty="0" err="1"/>
              <a:t>doğrudan</a:t>
            </a:r>
            <a:r>
              <a:rPr dirty="0"/>
              <a:t> </a:t>
            </a:r>
            <a:r>
              <a:rPr dirty="0" err="1"/>
              <a:t>sorumlusuyla</a:t>
            </a:r>
            <a:r>
              <a:rPr dirty="0"/>
              <a:t> </a:t>
            </a:r>
            <a:r>
              <a:rPr dirty="0" err="1"/>
              <a:t>görüşülür</a:t>
            </a:r>
            <a:r>
              <a:rPr dirty="0"/>
              <a:t>. Sonuç </a:t>
            </a:r>
            <a:r>
              <a:rPr dirty="0" err="1"/>
              <a:t>alınamazsa</a:t>
            </a:r>
            <a:r>
              <a:rPr dirty="0"/>
              <a:t> </a:t>
            </a:r>
            <a:r>
              <a:rPr dirty="0" err="1"/>
              <a:t>önceki</a:t>
            </a:r>
            <a:r>
              <a:rPr dirty="0"/>
              <a:t> </a:t>
            </a:r>
            <a:r>
              <a:rPr dirty="0" err="1"/>
              <a:t>yazışma</a:t>
            </a:r>
            <a:r>
              <a:rPr dirty="0"/>
              <a:t> </a:t>
            </a:r>
            <a:r>
              <a:rPr dirty="0" err="1"/>
              <a:t>ve</a:t>
            </a:r>
            <a:r>
              <a:rPr dirty="0"/>
              <a:t> </a:t>
            </a:r>
            <a:r>
              <a:rPr dirty="0" err="1"/>
              <a:t>belgelerle</a:t>
            </a:r>
            <a:r>
              <a:rPr dirty="0"/>
              <a:t> </a:t>
            </a:r>
            <a:r>
              <a:rPr dirty="0" err="1"/>
              <a:t>ilgili</a:t>
            </a:r>
            <a:r>
              <a:rPr dirty="0"/>
              <a:t> </a:t>
            </a:r>
            <a:r>
              <a:rPr dirty="0" err="1"/>
              <a:t>birime</a:t>
            </a:r>
            <a:r>
              <a:rPr dirty="0"/>
              <a:t> </a:t>
            </a:r>
            <a:r>
              <a:rPr dirty="0" err="1"/>
              <a:t>başvurulur</a:t>
            </a:r>
            <a:r>
              <a:rPr dirty="0"/>
              <a:t>. </a:t>
            </a:r>
            <a:r>
              <a:rPr dirty="0" err="1"/>
              <a:t>Danışman</a:t>
            </a:r>
            <a:r>
              <a:rPr dirty="0"/>
              <a:t> </a:t>
            </a:r>
            <a:r>
              <a:rPr dirty="0" err="1"/>
              <a:t>onayı</a:t>
            </a:r>
            <a:r>
              <a:rPr dirty="0"/>
              <a:t> </a:t>
            </a:r>
            <a:r>
              <a:rPr dirty="0" err="1"/>
              <a:t>kurul</a:t>
            </a:r>
            <a:r>
              <a:rPr dirty="0"/>
              <a:t> </a:t>
            </a:r>
            <a:r>
              <a:rPr dirty="0" err="1"/>
              <a:t>kararının</a:t>
            </a:r>
            <a:r>
              <a:rPr dirty="0"/>
              <a:t> </a:t>
            </a:r>
            <a:r>
              <a:rPr dirty="0" err="1"/>
              <a:t>yerine</a:t>
            </a:r>
            <a:r>
              <a:rPr dirty="0"/>
              <a:t> </a:t>
            </a:r>
            <a:r>
              <a:rPr dirty="0" err="1"/>
              <a:t>geçmez</a:t>
            </a:r>
            <a:r>
              <a:rPr dirty="0"/>
              <a:t>.</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m.8; https://</a:t>
            </a:r>
            <a:r>
              <a:rPr dirty="0" err="1"/>
              <a:t>bm.subu.edu.tr</a:t>
            </a:r>
            <a:r>
              <a:rPr dirty="0"/>
              <a:t>/tr</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Telegram </a:t>
            </a:r>
            <a:r>
              <a:rPr dirty="0" err="1"/>
              <a:t>ve</a:t>
            </a:r>
            <a:r>
              <a:rPr dirty="0"/>
              <a:t> </a:t>
            </a:r>
            <a:r>
              <a:rPr dirty="0" err="1"/>
              <a:t>sosyal</a:t>
            </a:r>
            <a:r>
              <a:rPr dirty="0"/>
              <a:t> </a:t>
            </a:r>
            <a:r>
              <a:rPr dirty="0" err="1"/>
              <a:t>medya</a:t>
            </a:r>
            <a:r>
              <a:rPr dirty="0"/>
              <a:t>, </a:t>
            </a:r>
            <a:r>
              <a:rPr dirty="0" err="1"/>
              <a:t>resmî</a:t>
            </a:r>
            <a:r>
              <a:rPr dirty="0"/>
              <a:t> </a:t>
            </a:r>
            <a:r>
              <a:rPr dirty="0" err="1"/>
              <a:t>duyuruları</a:t>
            </a:r>
            <a:r>
              <a:rPr dirty="0"/>
              <a:t> </a:t>
            </a:r>
            <a:r>
              <a:rPr dirty="0" err="1"/>
              <a:t>tamamlar</a:t>
            </a:r>
            <a:r>
              <a:rPr dirty="0"/>
              <a:t>. Bölümün </a:t>
            </a:r>
            <a:r>
              <a:rPr dirty="0" err="1"/>
              <a:t>güncel</a:t>
            </a:r>
            <a:r>
              <a:rPr dirty="0"/>
              <a:t> </a:t>
            </a:r>
            <a:r>
              <a:rPr dirty="0" err="1"/>
              <a:t>sosyal</a:t>
            </a:r>
            <a:r>
              <a:rPr dirty="0"/>
              <a:t> </a:t>
            </a:r>
            <a:r>
              <a:rPr dirty="0" err="1"/>
              <a:t>medya</a:t>
            </a:r>
            <a:r>
              <a:rPr dirty="0"/>
              <a:t> </a:t>
            </a:r>
            <a:r>
              <a:rPr dirty="0" err="1"/>
              <a:t>hesaplarına</a:t>
            </a:r>
            <a:r>
              <a:rPr dirty="0"/>
              <a:t> </a:t>
            </a:r>
            <a:r>
              <a:rPr dirty="0" err="1"/>
              <a:t>bölüm</a:t>
            </a:r>
            <a:r>
              <a:rPr dirty="0"/>
              <a:t> web </a:t>
            </a:r>
            <a:r>
              <a:rPr dirty="0" err="1"/>
              <a:t>sayfasından</a:t>
            </a:r>
            <a:r>
              <a:rPr dirty="0"/>
              <a:t> </a:t>
            </a:r>
            <a:r>
              <a:rPr dirty="0" err="1"/>
              <a:t>erişilir</a:t>
            </a:r>
            <a:r>
              <a:rPr dirty="0"/>
              <a:t>.</a:t>
            </a:r>
          </a:p>
          <a:p>
            <a:endParaRPr dirty="0"/>
          </a:p>
          <a:p>
            <a:r>
              <a:rPr dirty="0" err="1"/>
              <a:t>Kaynaklar</a:t>
            </a:r>
            <a:r>
              <a:rPr dirty="0"/>
              <a:t>:</a:t>
            </a:r>
          </a:p>
          <a:p>
            <a:r>
              <a:rPr dirty="0"/>
              <a:t>https://</a:t>
            </a:r>
            <a:r>
              <a:rPr dirty="0" err="1"/>
              <a:t>bm.subu.edu.tr</a:t>
            </a:r>
            <a:r>
              <a:rPr dirty="0"/>
              <a:t>/tr; https://</a:t>
            </a:r>
            <a:r>
              <a:rPr dirty="0" err="1"/>
              <a:t>bys.subu.edu.tr</a:t>
            </a:r>
            <a:r>
              <a:rPr dirty="0"/>
              <a:t>; https://</a:t>
            </a:r>
            <a:r>
              <a:rPr dirty="0" err="1"/>
              <a:t>ebs.bys.subu.edu.tr</a:t>
            </a:r>
            <a:r>
              <a:rPr dirty="0"/>
              <a:t>; https://</a:t>
            </a:r>
            <a:r>
              <a:rPr dirty="0" err="1"/>
              <a:t>lms.subu.edu.tr</a:t>
            </a:r>
            <a:r>
              <a:rPr dirty="0"/>
              <a:t>; </a:t>
            </a:r>
            <a:r>
              <a:rPr dirty="0" err="1"/>
              <a:t>gündem</a:t>
            </a:r>
            <a:r>
              <a:rPr dirty="0"/>
              <a:t>/</a:t>
            </a:r>
            <a:r>
              <a:rPr dirty="0" err="1"/>
              <a:t>Oryantasyon_Programi_Gundem.docx</a:t>
            </a:r>
            <a:endParaRPr dirty="0"/>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Akademik </a:t>
            </a:r>
            <a:r>
              <a:rPr dirty="0" err="1"/>
              <a:t>personelin</a:t>
            </a:r>
            <a:r>
              <a:rPr dirty="0"/>
              <a:t> </a:t>
            </a:r>
            <a:r>
              <a:rPr dirty="0" err="1"/>
              <a:t>güncel</a:t>
            </a:r>
            <a:r>
              <a:rPr dirty="0"/>
              <a:t> </a:t>
            </a:r>
            <a:r>
              <a:rPr dirty="0" err="1"/>
              <a:t>ofis</a:t>
            </a:r>
            <a:r>
              <a:rPr dirty="0"/>
              <a:t>, </a:t>
            </a:r>
            <a:r>
              <a:rPr dirty="0" err="1"/>
              <a:t>bina</a:t>
            </a:r>
            <a:r>
              <a:rPr dirty="0"/>
              <a:t> </a:t>
            </a:r>
            <a:r>
              <a:rPr dirty="0" err="1"/>
              <a:t>ve</a:t>
            </a:r>
            <a:r>
              <a:rPr dirty="0"/>
              <a:t> kat </a:t>
            </a:r>
            <a:r>
              <a:rPr dirty="0" err="1"/>
              <a:t>bilgileri</a:t>
            </a:r>
            <a:r>
              <a:rPr dirty="0"/>
              <a:t> </a:t>
            </a:r>
            <a:r>
              <a:rPr dirty="0" err="1"/>
              <a:t>için</a:t>
            </a:r>
            <a:r>
              <a:rPr dirty="0"/>
              <a:t> </a:t>
            </a:r>
            <a:r>
              <a:rPr dirty="0" err="1"/>
              <a:t>bölüm</a:t>
            </a:r>
            <a:r>
              <a:rPr dirty="0"/>
              <a:t> </a:t>
            </a:r>
            <a:r>
              <a:rPr dirty="0" err="1"/>
              <a:t>personel</a:t>
            </a:r>
            <a:r>
              <a:rPr dirty="0"/>
              <a:t> </a:t>
            </a:r>
            <a:r>
              <a:rPr dirty="0" err="1"/>
              <a:t>sayfası</a:t>
            </a:r>
            <a:r>
              <a:rPr dirty="0"/>
              <a:t> </a:t>
            </a:r>
            <a:r>
              <a:rPr dirty="0" err="1"/>
              <a:t>ve</a:t>
            </a:r>
            <a:r>
              <a:rPr dirty="0"/>
              <a:t> </a:t>
            </a:r>
            <a:r>
              <a:rPr dirty="0" err="1"/>
              <a:t>rehber.subu.edu.tr</a:t>
            </a:r>
            <a:r>
              <a:rPr dirty="0"/>
              <a:t> </a:t>
            </a:r>
            <a:r>
              <a:rPr dirty="0" err="1"/>
              <a:t>kullanılmalıdır</a:t>
            </a:r>
            <a:r>
              <a:rPr dirty="0"/>
              <a:t>. </a:t>
            </a:r>
            <a:r>
              <a:rPr dirty="0" err="1"/>
              <a:t>Görüşmeye</a:t>
            </a:r>
            <a:r>
              <a:rPr dirty="0"/>
              <a:t> </a:t>
            </a:r>
            <a:r>
              <a:rPr dirty="0" err="1"/>
              <a:t>ders</a:t>
            </a:r>
            <a:r>
              <a:rPr dirty="0"/>
              <a:t> </a:t>
            </a:r>
            <a:r>
              <a:rPr dirty="0" err="1"/>
              <a:t>kodlarını</a:t>
            </a:r>
            <a:r>
              <a:rPr dirty="0"/>
              <a:t> </a:t>
            </a:r>
            <a:r>
              <a:rPr dirty="0" err="1"/>
              <a:t>ve</a:t>
            </a:r>
            <a:r>
              <a:rPr dirty="0"/>
              <a:t> </a:t>
            </a:r>
            <a:r>
              <a:rPr dirty="0" err="1"/>
              <a:t>ilgili</a:t>
            </a:r>
            <a:r>
              <a:rPr dirty="0"/>
              <a:t> </a:t>
            </a:r>
            <a:r>
              <a:rPr dirty="0" err="1"/>
              <a:t>belgeleri</a:t>
            </a:r>
            <a:r>
              <a:rPr dirty="0"/>
              <a:t> </a:t>
            </a:r>
            <a:r>
              <a:rPr dirty="0" err="1"/>
              <a:t>hazırlayarak</a:t>
            </a:r>
            <a:r>
              <a:rPr dirty="0"/>
              <a:t> </a:t>
            </a:r>
            <a:r>
              <a:rPr dirty="0" err="1"/>
              <a:t>gidin</a:t>
            </a:r>
            <a:r>
              <a:rPr dirty="0"/>
              <a:t>.</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m.8; </a:t>
            </a:r>
            <a:r>
              <a:rPr dirty="0" err="1"/>
              <a:t>kaynaklar</a:t>
            </a:r>
            <a:r>
              <a:rPr dirty="0"/>
              <a:t>/BM_TANITIM_SUNUM_Oryantasyon_V3.pptx</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Bunlar</a:t>
            </a:r>
            <a:r>
              <a:rPr dirty="0"/>
              <a:t> </a:t>
            </a:r>
            <a:r>
              <a:rPr dirty="0" err="1"/>
              <a:t>akademik</a:t>
            </a:r>
            <a:r>
              <a:rPr dirty="0"/>
              <a:t> </a:t>
            </a:r>
            <a:r>
              <a:rPr dirty="0" err="1"/>
              <a:t>iletişim</a:t>
            </a:r>
            <a:r>
              <a:rPr dirty="0"/>
              <a:t> </a:t>
            </a:r>
            <a:r>
              <a:rPr dirty="0" err="1"/>
              <a:t>önerileridir</a:t>
            </a:r>
            <a:r>
              <a:rPr dirty="0"/>
              <a:t>. Konuyla </a:t>
            </a:r>
            <a:r>
              <a:rPr dirty="0" err="1"/>
              <a:t>ilgisiz</a:t>
            </a:r>
            <a:r>
              <a:rPr dirty="0"/>
              <a:t> </a:t>
            </a:r>
            <a:r>
              <a:rPr dirty="0" err="1"/>
              <a:t>kişilere</a:t>
            </a:r>
            <a:r>
              <a:rPr dirty="0"/>
              <a:t> </a:t>
            </a:r>
            <a:r>
              <a:rPr dirty="0" err="1"/>
              <a:t>toplu</a:t>
            </a:r>
            <a:r>
              <a:rPr dirty="0"/>
              <a:t> </a:t>
            </a:r>
            <a:r>
              <a:rPr dirty="0" err="1"/>
              <a:t>mesaj</a:t>
            </a:r>
            <a:r>
              <a:rPr dirty="0"/>
              <a:t> </a:t>
            </a:r>
            <a:r>
              <a:rPr dirty="0" err="1"/>
              <a:t>göndermeyin</a:t>
            </a:r>
            <a:r>
              <a:rPr dirty="0"/>
              <a:t>. Parola </a:t>
            </a:r>
            <a:r>
              <a:rPr dirty="0" err="1"/>
              <a:t>ve</a:t>
            </a:r>
            <a:r>
              <a:rPr dirty="0"/>
              <a:t> </a:t>
            </a:r>
            <a:r>
              <a:rPr dirty="0" err="1"/>
              <a:t>gereksiz</a:t>
            </a:r>
            <a:r>
              <a:rPr dirty="0"/>
              <a:t> </a:t>
            </a:r>
            <a:r>
              <a:rPr dirty="0" err="1"/>
              <a:t>kişisel</a:t>
            </a:r>
            <a:r>
              <a:rPr dirty="0"/>
              <a:t> </a:t>
            </a:r>
            <a:r>
              <a:rPr dirty="0" err="1"/>
              <a:t>verileri</a:t>
            </a:r>
            <a:r>
              <a:rPr dirty="0"/>
              <a:t> e-</a:t>
            </a:r>
            <a:r>
              <a:rPr dirty="0" err="1"/>
              <a:t>postaya</a:t>
            </a:r>
            <a:r>
              <a:rPr dirty="0"/>
              <a:t> </a:t>
            </a:r>
            <a:r>
              <a:rPr dirty="0" err="1"/>
              <a:t>eklemeyin</a:t>
            </a:r>
            <a:r>
              <a:rPr dirty="0"/>
              <a:t>.</a:t>
            </a:r>
          </a:p>
          <a:p>
            <a:endParaRPr dirty="0"/>
          </a:p>
          <a:p>
            <a:r>
              <a:rPr dirty="0" err="1"/>
              <a:t>Kaynaklar</a:t>
            </a:r>
            <a:r>
              <a:rPr dirty="0"/>
              <a:t>:</a:t>
            </a:r>
          </a:p>
          <a:p>
            <a:r>
              <a:rPr dirty="0" err="1"/>
              <a:t>kaynaklar</a:t>
            </a:r>
            <a:r>
              <a:rPr dirty="0"/>
              <a:t>/BM_TANITIM_SUNUM_Oryantasyon_V3.pptx, </a:t>
            </a:r>
            <a:r>
              <a:rPr dirty="0" err="1"/>
              <a:t>İletişim</a:t>
            </a:r>
            <a:r>
              <a:rPr dirty="0"/>
              <a:t> </a:t>
            </a:r>
            <a:r>
              <a:rPr dirty="0" err="1"/>
              <a:t>slaytları</a:t>
            </a:r>
            <a:endParaRPr dirty="0"/>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Bu </a:t>
            </a:r>
            <a:r>
              <a:rPr dirty="0" err="1"/>
              <a:t>slayttaki</a:t>
            </a:r>
            <a:r>
              <a:rPr dirty="0"/>
              <a:t> </a:t>
            </a:r>
            <a:r>
              <a:rPr dirty="0" err="1"/>
              <a:t>metin</a:t>
            </a:r>
            <a:r>
              <a:rPr dirty="0"/>
              <a:t> </a:t>
            </a:r>
            <a:r>
              <a:rPr dirty="0" err="1"/>
              <a:t>kurgusal</a:t>
            </a:r>
            <a:r>
              <a:rPr dirty="0"/>
              <a:t> </a:t>
            </a:r>
            <a:r>
              <a:rPr dirty="0" err="1"/>
              <a:t>örnektir</a:t>
            </a:r>
            <a:r>
              <a:rPr dirty="0"/>
              <a:t>. </a:t>
            </a:r>
            <a:r>
              <a:rPr dirty="0" err="1"/>
              <a:t>Gerçek</a:t>
            </a:r>
            <a:r>
              <a:rPr dirty="0"/>
              <a:t> </a:t>
            </a:r>
            <a:r>
              <a:rPr dirty="0" err="1"/>
              <a:t>başvuruda</a:t>
            </a:r>
            <a:r>
              <a:rPr dirty="0"/>
              <a:t> </a:t>
            </a:r>
            <a:r>
              <a:rPr dirty="0" err="1"/>
              <a:t>ders</a:t>
            </a:r>
            <a:r>
              <a:rPr dirty="0"/>
              <a:t> </a:t>
            </a:r>
            <a:r>
              <a:rPr dirty="0" err="1"/>
              <a:t>kodu</a:t>
            </a:r>
            <a:r>
              <a:rPr dirty="0"/>
              <a:t>, </a:t>
            </a:r>
            <a:r>
              <a:rPr dirty="0" err="1"/>
              <a:t>grup</a:t>
            </a:r>
            <a:r>
              <a:rPr dirty="0"/>
              <a:t>, </a:t>
            </a:r>
            <a:r>
              <a:rPr dirty="0" err="1"/>
              <a:t>gün</a:t>
            </a:r>
            <a:r>
              <a:rPr dirty="0"/>
              <a:t> </a:t>
            </a:r>
            <a:r>
              <a:rPr dirty="0" err="1"/>
              <a:t>ve</a:t>
            </a:r>
            <a:r>
              <a:rPr dirty="0"/>
              <a:t> </a:t>
            </a:r>
            <a:r>
              <a:rPr dirty="0" err="1"/>
              <a:t>saat</a:t>
            </a:r>
            <a:r>
              <a:rPr dirty="0"/>
              <a:t> </a:t>
            </a:r>
            <a:r>
              <a:rPr dirty="0" err="1"/>
              <a:t>açıkça</a:t>
            </a:r>
            <a:r>
              <a:rPr dirty="0"/>
              <a:t> </a:t>
            </a:r>
            <a:r>
              <a:rPr dirty="0" err="1"/>
              <a:t>yazılır</a:t>
            </a:r>
            <a:r>
              <a:rPr dirty="0"/>
              <a:t>. </a:t>
            </a:r>
            <a:r>
              <a:rPr dirty="0" err="1"/>
              <a:t>Öğrenciden</a:t>
            </a:r>
            <a:r>
              <a:rPr dirty="0"/>
              <a:t> e-</a:t>
            </a:r>
            <a:r>
              <a:rPr dirty="0" err="1"/>
              <a:t>postayı</a:t>
            </a:r>
            <a:r>
              <a:rPr dirty="0"/>
              <a:t> </a:t>
            </a:r>
            <a:r>
              <a:rPr dirty="0" err="1"/>
              <a:t>kısaltmasını</a:t>
            </a:r>
            <a:r>
              <a:rPr dirty="0"/>
              <a:t> </a:t>
            </a:r>
            <a:r>
              <a:rPr dirty="0" err="1"/>
              <a:t>ve</a:t>
            </a:r>
            <a:r>
              <a:rPr dirty="0"/>
              <a:t> </a:t>
            </a:r>
            <a:r>
              <a:rPr dirty="0" err="1"/>
              <a:t>eksik</a:t>
            </a:r>
            <a:r>
              <a:rPr dirty="0"/>
              <a:t> </a:t>
            </a:r>
            <a:r>
              <a:rPr dirty="0" err="1"/>
              <a:t>bilgileri</a:t>
            </a:r>
            <a:r>
              <a:rPr dirty="0"/>
              <a:t> </a:t>
            </a:r>
            <a:r>
              <a:rPr dirty="0" err="1"/>
              <a:t>tamamlamasını</a:t>
            </a:r>
            <a:r>
              <a:rPr dirty="0"/>
              <a:t> </a:t>
            </a:r>
            <a:r>
              <a:rPr dirty="0" err="1"/>
              <a:t>isteyebilirsiniz</a:t>
            </a:r>
            <a:r>
              <a:rPr dirty="0"/>
              <a:t>.</a:t>
            </a:r>
          </a:p>
          <a:p>
            <a:endParaRPr dirty="0"/>
          </a:p>
          <a:p>
            <a:r>
              <a:rPr dirty="0" err="1"/>
              <a:t>Kaynaklar</a:t>
            </a:r>
            <a:r>
              <a:rPr dirty="0"/>
              <a:t>:</a:t>
            </a:r>
          </a:p>
          <a:p>
            <a:r>
              <a:rPr dirty="0"/>
              <a:t>Akademik </a:t>
            </a:r>
            <a:r>
              <a:rPr dirty="0" err="1"/>
              <a:t>yazışma</a:t>
            </a:r>
            <a:r>
              <a:rPr dirty="0"/>
              <a:t> </a:t>
            </a:r>
            <a:r>
              <a:rPr dirty="0" err="1"/>
              <a:t>için</a:t>
            </a:r>
            <a:r>
              <a:rPr dirty="0"/>
              <a:t> </a:t>
            </a:r>
            <a:r>
              <a:rPr dirty="0" err="1"/>
              <a:t>örnek</a:t>
            </a:r>
            <a:r>
              <a:rPr dirty="0"/>
              <a:t> </a:t>
            </a:r>
            <a:r>
              <a:rPr dirty="0" err="1"/>
              <a:t>metin</a:t>
            </a:r>
            <a:endParaRPr dirty="0"/>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Formların</a:t>
            </a:r>
            <a:r>
              <a:rPr dirty="0"/>
              <a:t> </a:t>
            </a:r>
            <a:r>
              <a:rPr dirty="0" err="1"/>
              <a:t>adı</a:t>
            </a:r>
            <a:r>
              <a:rPr dirty="0"/>
              <a:t> </a:t>
            </a:r>
            <a:r>
              <a:rPr dirty="0" err="1"/>
              <a:t>ve</a:t>
            </a:r>
            <a:r>
              <a:rPr dirty="0"/>
              <a:t> </a:t>
            </a:r>
            <a:r>
              <a:rPr dirty="0" err="1"/>
              <a:t>teslim</a:t>
            </a:r>
            <a:r>
              <a:rPr dirty="0"/>
              <a:t> </a:t>
            </a:r>
            <a:r>
              <a:rPr dirty="0" err="1"/>
              <a:t>kanalı</a:t>
            </a:r>
            <a:r>
              <a:rPr dirty="0"/>
              <a:t> </a:t>
            </a:r>
            <a:r>
              <a:rPr dirty="0" err="1"/>
              <a:t>güncel</a:t>
            </a:r>
            <a:r>
              <a:rPr dirty="0"/>
              <a:t> </a:t>
            </a:r>
            <a:r>
              <a:rPr dirty="0" err="1"/>
              <a:t>işlem</a:t>
            </a:r>
            <a:r>
              <a:rPr dirty="0"/>
              <a:t> </a:t>
            </a:r>
            <a:r>
              <a:rPr dirty="0" err="1"/>
              <a:t>duyurusundan</a:t>
            </a:r>
            <a:r>
              <a:rPr dirty="0"/>
              <a:t> </a:t>
            </a:r>
            <a:r>
              <a:rPr dirty="0" err="1"/>
              <a:t>kontrol</a:t>
            </a:r>
            <a:r>
              <a:rPr dirty="0"/>
              <a:t> </a:t>
            </a:r>
            <a:r>
              <a:rPr dirty="0" err="1"/>
              <a:t>edilir</a:t>
            </a:r>
            <a:r>
              <a:rPr dirty="0"/>
              <a:t>. Sözlü </a:t>
            </a:r>
            <a:r>
              <a:rPr dirty="0" err="1"/>
              <a:t>görüşme</a:t>
            </a:r>
            <a:r>
              <a:rPr dirty="0"/>
              <a:t> </a:t>
            </a:r>
            <a:r>
              <a:rPr dirty="0" err="1"/>
              <a:t>veya</a:t>
            </a:r>
            <a:r>
              <a:rPr dirty="0"/>
              <a:t> e-</a:t>
            </a:r>
            <a:r>
              <a:rPr dirty="0" err="1"/>
              <a:t>posta</a:t>
            </a:r>
            <a:r>
              <a:rPr dirty="0"/>
              <a:t>, </a:t>
            </a:r>
            <a:r>
              <a:rPr dirty="0" err="1"/>
              <a:t>istenen</a:t>
            </a:r>
            <a:r>
              <a:rPr dirty="0"/>
              <a:t> </a:t>
            </a:r>
            <a:r>
              <a:rPr dirty="0" err="1"/>
              <a:t>resmî</a:t>
            </a:r>
            <a:r>
              <a:rPr dirty="0"/>
              <a:t> </a:t>
            </a:r>
            <a:r>
              <a:rPr dirty="0" err="1"/>
              <a:t>başvurunun</a:t>
            </a:r>
            <a:r>
              <a:rPr dirty="0"/>
              <a:t> </a:t>
            </a:r>
            <a:r>
              <a:rPr dirty="0" err="1"/>
              <a:t>yerine</a:t>
            </a:r>
            <a:r>
              <a:rPr dirty="0"/>
              <a:t> </a:t>
            </a:r>
            <a:r>
              <a:rPr dirty="0" err="1"/>
              <a:t>geçmeyebilir</a:t>
            </a:r>
            <a:r>
              <a:rPr dirty="0"/>
              <a:t>.</a:t>
            </a:r>
          </a:p>
          <a:p>
            <a:endParaRPr dirty="0"/>
          </a:p>
          <a:p>
            <a:r>
              <a:rPr dirty="0" err="1"/>
              <a:t>Kaynaklar</a:t>
            </a:r>
            <a:r>
              <a:rPr dirty="0"/>
              <a:t>:</a:t>
            </a:r>
          </a:p>
          <a:p>
            <a:r>
              <a:rPr dirty="0"/>
              <a:t>https://</a:t>
            </a:r>
            <a:r>
              <a:rPr dirty="0" err="1"/>
              <a:t>tf.subu.edu.tr</a:t>
            </a:r>
            <a:r>
              <a:rPr dirty="0"/>
              <a:t>/</a:t>
            </a:r>
            <a:r>
              <a:rPr dirty="0" err="1"/>
              <a:t>dilekce-ve-formlar</a:t>
            </a:r>
            <a:r>
              <a:rPr dirty="0"/>
              <a:t>; KYS.SRC.4.002.006_1 Derse </a:t>
            </a:r>
            <a:r>
              <a:rPr dirty="0" err="1"/>
              <a:t>Yazılma</a:t>
            </a:r>
            <a:r>
              <a:rPr dirty="0"/>
              <a:t> </a:t>
            </a:r>
            <a:r>
              <a:rPr dirty="0" err="1"/>
              <a:t>İşlemleri</a:t>
            </a:r>
            <a:r>
              <a:rPr dirty="0"/>
              <a:t> Alt </a:t>
            </a:r>
            <a:r>
              <a:rPr dirty="0" err="1"/>
              <a:t>Detay</a:t>
            </a:r>
            <a:r>
              <a:rPr dirty="0"/>
              <a:t> </a:t>
            </a:r>
            <a:r>
              <a:rPr dirty="0" err="1"/>
              <a:t>Süreci</a:t>
            </a:r>
            <a:endParaRPr dirty="0"/>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Derse </a:t>
            </a:r>
            <a:r>
              <a:rPr dirty="0" err="1"/>
              <a:t>yazılma</a:t>
            </a:r>
            <a:r>
              <a:rPr dirty="0"/>
              <a:t>, </a:t>
            </a:r>
            <a:r>
              <a:rPr dirty="0" err="1"/>
              <a:t>ön</a:t>
            </a:r>
            <a:r>
              <a:rPr dirty="0"/>
              <a:t> </a:t>
            </a:r>
            <a:r>
              <a:rPr dirty="0" err="1"/>
              <a:t>koşul</a:t>
            </a:r>
            <a:r>
              <a:rPr dirty="0"/>
              <a:t> </a:t>
            </a:r>
            <a:r>
              <a:rPr dirty="0" err="1"/>
              <a:t>ve</a:t>
            </a:r>
            <a:r>
              <a:rPr dirty="0"/>
              <a:t> </a:t>
            </a:r>
            <a:r>
              <a:rPr dirty="0" err="1"/>
              <a:t>çakışma</a:t>
            </a:r>
            <a:endParaRPr dirty="0"/>
          </a:p>
          <a:p>
            <a:endParaRPr dirty="0"/>
          </a:p>
          <a:p>
            <a:r>
              <a:rPr dirty="0" err="1"/>
              <a:t>Kaynaklar</a:t>
            </a:r>
            <a:r>
              <a:rPr dirty="0"/>
              <a:t>:</a:t>
            </a:r>
          </a:p>
          <a:p>
            <a:r>
              <a:rPr dirty="0" err="1"/>
              <a:t>Kullanıcının</a:t>
            </a:r>
            <a:r>
              <a:rPr dirty="0"/>
              <a:t> </a:t>
            </a:r>
            <a:r>
              <a:rPr dirty="0" err="1"/>
              <a:t>sunduğu</a:t>
            </a:r>
            <a:r>
              <a:rPr dirty="0"/>
              <a:t> </a:t>
            </a:r>
            <a:r>
              <a:rPr dirty="0" err="1"/>
              <a:t>kurumsal</a:t>
            </a:r>
            <a:r>
              <a:rPr dirty="0"/>
              <a:t> PowerPoint </a:t>
            </a:r>
            <a:r>
              <a:rPr dirty="0" err="1"/>
              <a:t>şablonu</a:t>
            </a:r>
            <a:r>
              <a:rPr dirty="0"/>
              <a:t> </a:t>
            </a:r>
            <a:r>
              <a:rPr dirty="0" err="1"/>
              <a:t>ve</a:t>
            </a:r>
            <a:r>
              <a:rPr dirty="0"/>
              <a:t> </a:t>
            </a:r>
            <a:r>
              <a:rPr dirty="0" err="1"/>
              <a:t>oryantasyon</a:t>
            </a:r>
            <a:r>
              <a:rPr dirty="0"/>
              <a:t> </a:t>
            </a:r>
            <a:r>
              <a:rPr dirty="0" err="1"/>
              <a:t>gündemi</a:t>
            </a:r>
            <a:r>
              <a:rPr dirty="0"/>
              <a:t>.</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Ders </a:t>
            </a:r>
            <a:r>
              <a:rPr dirty="0" err="1"/>
              <a:t>kaydını</a:t>
            </a:r>
            <a:r>
              <a:rPr dirty="0"/>
              <a:t> </a:t>
            </a:r>
            <a:r>
              <a:rPr dirty="0" err="1"/>
              <a:t>öğrenci</a:t>
            </a:r>
            <a:r>
              <a:rPr dirty="0"/>
              <a:t> </a:t>
            </a:r>
            <a:r>
              <a:rPr dirty="0" err="1"/>
              <a:t>yapar</a:t>
            </a:r>
            <a:r>
              <a:rPr dirty="0"/>
              <a:t> </a:t>
            </a:r>
            <a:r>
              <a:rPr dirty="0" err="1"/>
              <a:t>ve</a:t>
            </a:r>
            <a:r>
              <a:rPr dirty="0"/>
              <a:t> </a:t>
            </a:r>
            <a:r>
              <a:rPr dirty="0" err="1"/>
              <a:t>takip</a:t>
            </a:r>
            <a:r>
              <a:rPr dirty="0"/>
              <a:t> </a:t>
            </a:r>
            <a:r>
              <a:rPr dirty="0" err="1"/>
              <a:t>eder</a:t>
            </a:r>
            <a:r>
              <a:rPr dirty="0"/>
              <a:t>. </a:t>
            </a:r>
            <a:r>
              <a:rPr dirty="0" err="1"/>
              <a:t>Dersin</a:t>
            </a:r>
            <a:r>
              <a:rPr dirty="0"/>
              <a:t> LMS </a:t>
            </a:r>
            <a:r>
              <a:rPr dirty="0" err="1"/>
              <a:t>üzerinde</a:t>
            </a:r>
            <a:r>
              <a:rPr dirty="0"/>
              <a:t> </a:t>
            </a:r>
            <a:r>
              <a:rPr dirty="0" err="1"/>
              <a:t>görünmesi</a:t>
            </a:r>
            <a:r>
              <a:rPr dirty="0"/>
              <a:t> </a:t>
            </a:r>
            <a:r>
              <a:rPr dirty="0" err="1"/>
              <a:t>tek</a:t>
            </a:r>
            <a:r>
              <a:rPr dirty="0"/>
              <a:t> </a:t>
            </a:r>
            <a:r>
              <a:rPr dirty="0" err="1"/>
              <a:t>başına</a:t>
            </a:r>
            <a:r>
              <a:rPr dirty="0"/>
              <a:t> </a:t>
            </a:r>
            <a:r>
              <a:rPr dirty="0" err="1"/>
              <a:t>kesin</a:t>
            </a:r>
            <a:r>
              <a:rPr dirty="0"/>
              <a:t> </a:t>
            </a:r>
            <a:r>
              <a:rPr dirty="0" err="1"/>
              <a:t>kayıt</a:t>
            </a:r>
            <a:r>
              <a:rPr dirty="0"/>
              <a:t> </a:t>
            </a:r>
            <a:r>
              <a:rPr dirty="0" err="1"/>
              <a:t>kanıtı</a:t>
            </a:r>
            <a:r>
              <a:rPr dirty="0"/>
              <a:t> </a:t>
            </a:r>
            <a:r>
              <a:rPr dirty="0" err="1"/>
              <a:t>değildir</a:t>
            </a:r>
            <a:r>
              <a:rPr dirty="0"/>
              <a:t>. </a:t>
            </a:r>
            <a:r>
              <a:rPr dirty="0" err="1"/>
              <a:t>Öğrenci</a:t>
            </a:r>
            <a:r>
              <a:rPr dirty="0"/>
              <a:t> </a:t>
            </a:r>
            <a:r>
              <a:rPr dirty="0" err="1"/>
              <a:t>işleri</a:t>
            </a:r>
            <a:r>
              <a:rPr dirty="0"/>
              <a:t> </a:t>
            </a:r>
            <a:r>
              <a:rPr dirty="0" err="1"/>
              <a:t>duyurusu</a:t>
            </a:r>
            <a:r>
              <a:rPr dirty="0"/>
              <a:t>: https://</a:t>
            </a:r>
            <a:r>
              <a:rPr dirty="0" err="1"/>
              <a:t>ogrisl.subu.edu.tr</a:t>
            </a:r>
            <a:r>
              <a:rPr dirty="0"/>
              <a:t>/</a:t>
            </a:r>
            <a:r>
              <a:rPr dirty="0" err="1"/>
              <a:t>duyuru</a:t>
            </a:r>
            <a:r>
              <a:rPr dirty="0"/>
              <a:t>/19365</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m.9; https://</a:t>
            </a:r>
            <a:r>
              <a:rPr dirty="0" err="1"/>
              <a:t>bm.subu.edu.tr</a:t>
            </a:r>
            <a:r>
              <a:rPr dirty="0"/>
              <a:t>/tr/node/1181; KYS.SRC.4.002.006_1</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Tarihler</a:t>
            </a:r>
            <a:r>
              <a:rPr dirty="0"/>
              <a:t> </a:t>
            </a:r>
            <a:r>
              <a:rPr dirty="0" err="1"/>
              <a:t>yalnızca</a:t>
            </a:r>
            <a:r>
              <a:rPr dirty="0"/>
              <a:t> 2026–2027 </a:t>
            </a:r>
            <a:r>
              <a:rPr dirty="0" err="1"/>
              <a:t>güz</a:t>
            </a:r>
            <a:r>
              <a:rPr dirty="0"/>
              <a:t> </a:t>
            </a:r>
            <a:r>
              <a:rPr dirty="0" err="1"/>
              <a:t>yarıyılı</a:t>
            </a:r>
            <a:r>
              <a:rPr dirty="0"/>
              <a:t> </a:t>
            </a:r>
            <a:r>
              <a:rPr dirty="0" err="1"/>
              <a:t>içindir</a:t>
            </a:r>
            <a:r>
              <a:rPr dirty="0"/>
              <a:t>. </a:t>
            </a:r>
            <a:r>
              <a:rPr dirty="0" err="1"/>
              <a:t>Takvim</a:t>
            </a:r>
            <a:r>
              <a:rPr dirty="0"/>
              <a:t> </a:t>
            </a:r>
            <a:r>
              <a:rPr dirty="0" err="1"/>
              <a:t>değişiklikleri</a:t>
            </a:r>
            <a:r>
              <a:rPr dirty="0"/>
              <a:t> </a:t>
            </a:r>
            <a:r>
              <a:rPr dirty="0" err="1"/>
              <a:t>üniversitenin</a:t>
            </a:r>
            <a:r>
              <a:rPr dirty="0"/>
              <a:t> </a:t>
            </a:r>
            <a:r>
              <a:rPr dirty="0" err="1"/>
              <a:t>akademik</a:t>
            </a:r>
            <a:r>
              <a:rPr dirty="0"/>
              <a:t> </a:t>
            </a:r>
            <a:r>
              <a:rPr dirty="0" err="1"/>
              <a:t>takvim</a:t>
            </a:r>
            <a:r>
              <a:rPr dirty="0"/>
              <a:t> </a:t>
            </a:r>
            <a:r>
              <a:rPr dirty="0" err="1"/>
              <a:t>sayfasından</a:t>
            </a:r>
            <a:r>
              <a:rPr dirty="0"/>
              <a:t> </a:t>
            </a:r>
            <a:r>
              <a:rPr dirty="0" err="1"/>
              <a:t>izlenir</a:t>
            </a:r>
            <a:r>
              <a:rPr dirty="0"/>
              <a:t>.</a:t>
            </a:r>
          </a:p>
          <a:p>
            <a:endParaRPr dirty="0"/>
          </a:p>
          <a:p>
            <a:r>
              <a:rPr dirty="0" err="1"/>
              <a:t>Kaynaklar</a:t>
            </a:r>
            <a:r>
              <a:rPr dirty="0"/>
              <a:t>:</a:t>
            </a:r>
          </a:p>
          <a:p>
            <a:r>
              <a:rPr dirty="0"/>
              <a:t>https://</a:t>
            </a:r>
            <a:r>
              <a:rPr dirty="0" err="1"/>
              <a:t>cmsminio.subu.edu.tr</a:t>
            </a:r>
            <a:r>
              <a:rPr dirty="0"/>
              <a:t>/</a:t>
            </a:r>
            <a:r>
              <a:rPr dirty="0" err="1"/>
              <a:t>subu</a:t>
            </a:r>
            <a:r>
              <a:rPr dirty="0"/>
              <a:t>/uploads/085059544/26-27_AKADEMI%CC%87K_TAKVI%CC%87M_07ba8cda-0333-4027-b444-9e84da58d72f.pdf; https://</a:t>
            </a:r>
            <a:r>
              <a:rPr dirty="0" err="1"/>
              <a:t>subu.edu.tr</a:t>
            </a:r>
            <a:r>
              <a:rPr dirty="0"/>
              <a:t>/</a:t>
            </a:r>
            <a:r>
              <a:rPr dirty="0" err="1"/>
              <a:t>akademik-takvim</a:t>
            </a:r>
            <a:endParaRPr dirty="0"/>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Ön</a:t>
            </a:r>
            <a:r>
              <a:rPr dirty="0"/>
              <a:t> </a:t>
            </a:r>
            <a:r>
              <a:rPr dirty="0" err="1"/>
              <a:t>koşula</a:t>
            </a:r>
            <a:r>
              <a:rPr dirty="0"/>
              <a:t> </a:t>
            </a:r>
            <a:r>
              <a:rPr dirty="0" err="1"/>
              <a:t>bağlı</a:t>
            </a:r>
            <a:r>
              <a:rPr dirty="0"/>
              <a:t> </a:t>
            </a:r>
            <a:r>
              <a:rPr dirty="0" err="1"/>
              <a:t>dersler</a:t>
            </a:r>
            <a:r>
              <a:rPr dirty="0"/>
              <a:t> </a:t>
            </a:r>
            <a:r>
              <a:rPr dirty="0" err="1"/>
              <a:t>ve</a:t>
            </a:r>
            <a:r>
              <a:rPr dirty="0"/>
              <a:t> ÇAP </a:t>
            </a:r>
            <a:r>
              <a:rPr dirty="0" err="1"/>
              <a:t>için</a:t>
            </a:r>
            <a:r>
              <a:rPr dirty="0"/>
              <a:t> </a:t>
            </a:r>
            <a:r>
              <a:rPr dirty="0" err="1"/>
              <a:t>yönetmelikteki</a:t>
            </a:r>
            <a:r>
              <a:rPr dirty="0"/>
              <a:t> </a:t>
            </a:r>
            <a:r>
              <a:rPr dirty="0" err="1"/>
              <a:t>istisnalar</a:t>
            </a:r>
            <a:r>
              <a:rPr dirty="0"/>
              <a:t> </a:t>
            </a:r>
            <a:r>
              <a:rPr dirty="0" err="1"/>
              <a:t>saklıdır</a:t>
            </a:r>
            <a:r>
              <a:rPr dirty="0"/>
              <a:t>. 40 </a:t>
            </a:r>
            <a:r>
              <a:rPr dirty="0" err="1"/>
              <a:t>ve</a:t>
            </a:r>
            <a:r>
              <a:rPr dirty="0"/>
              <a:t> 45 AKTS </a:t>
            </a:r>
            <a:r>
              <a:rPr dirty="0" err="1"/>
              <a:t>ifadelerini</a:t>
            </a:r>
            <a:r>
              <a:rPr dirty="0"/>
              <a:t> </a:t>
            </a:r>
            <a:r>
              <a:rPr dirty="0" err="1"/>
              <a:t>mutlak</a:t>
            </a:r>
            <a:r>
              <a:rPr dirty="0"/>
              <a:t> </a:t>
            </a:r>
            <a:r>
              <a:rPr dirty="0" err="1"/>
              <a:t>üst</a:t>
            </a:r>
            <a:r>
              <a:rPr dirty="0"/>
              <a:t> </a:t>
            </a:r>
            <a:r>
              <a:rPr dirty="0" err="1"/>
              <a:t>sınır</a:t>
            </a:r>
            <a:r>
              <a:rPr dirty="0"/>
              <a:t> </a:t>
            </a:r>
            <a:r>
              <a:rPr dirty="0" err="1"/>
              <a:t>gibi</a:t>
            </a:r>
            <a:r>
              <a:rPr dirty="0"/>
              <a:t> </a:t>
            </a:r>
            <a:r>
              <a:rPr dirty="0" err="1"/>
              <a:t>anlatmayın</a:t>
            </a:r>
            <a:r>
              <a:rPr dirty="0"/>
              <a:t>: </a:t>
            </a:r>
            <a:r>
              <a:rPr dirty="0" err="1"/>
              <a:t>alternatif</a:t>
            </a:r>
            <a:r>
              <a:rPr dirty="0"/>
              <a:t> </a:t>
            </a:r>
            <a:r>
              <a:rPr dirty="0" err="1"/>
              <a:t>ders</a:t>
            </a:r>
            <a:r>
              <a:rPr dirty="0"/>
              <a:t> </a:t>
            </a:r>
            <a:r>
              <a:rPr dirty="0" err="1"/>
              <a:t>sayısı</a:t>
            </a:r>
            <a:r>
              <a:rPr dirty="0"/>
              <a:t> </a:t>
            </a:r>
            <a:r>
              <a:rPr dirty="0" err="1"/>
              <a:t>hükmü</a:t>
            </a:r>
            <a:r>
              <a:rPr dirty="0"/>
              <a:t> </a:t>
            </a:r>
            <a:r>
              <a:rPr dirty="0" err="1"/>
              <a:t>vardır</a:t>
            </a:r>
            <a:r>
              <a:rPr dirty="0"/>
              <a:t>. Birinci </a:t>
            </a:r>
            <a:r>
              <a:rPr dirty="0" err="1"/>
              <a:t>sınıf</a:t>
            </a:r>
            <a:r>
              <a:rPr dirty="0"/>
              <a:t> </a:t>
            </a:r>
            <a:r>
              <a:rPr dirty="0" err="1"/>
              <a:t>öğrencisinin</a:t>
            </a:r>
            <a:r>
              <a:rPr dirty="0"/>
              <a:t> </a:t>
            </a:r>
            <a:r>
              <a:rPr dirty="0" err="1"/>
              <a:t>doğrudan</a:t>
            </a:r>
            <a:r>
              <a:rPr dirty="0"/>
              <a:t> </a:t>
            </a:r>
            <a:r>
              <a:rPr dirty="0" err="1"/>
              <a:t>üstten</a:t>
            </a:r>
            <a:r>
              <a:rPr dirty="0"/>
              <a:t> </a:t>
            </a:r>
            <a:r>
              <a:rPr dirty="0" err="1"/>
              <a:t>ders</a:t>
            </a:r>
            <a:r>
              <a:rPr dirty="0"/>
              <a:t> </a:t>
            </a:r>
            <a:r>
              <a:rPr dirty="0" err="1"/>
              <a:t>alacağı</a:t>
            </a:r>
            <a:r>
              <a:rPr dirty="0"/>
              <a:t> </a:t>
            </a:r>
            <a:r>
              <a:rPr dirty="0" err="1"/>
              <a:t>sonucu</a:t>
            </a:r>
            <a:r>
              <a:rPr dirty="0"/>
              <a:t> </a:t>
            </a:r>
            <a:r>
              <a:rPr dirty="0" err="1"/>
              <a:t>çıkarılmamalıdır</a:t>
            </a:r>
            <a:r>
              <a:rPr dirty="0"/>
              <a:t>.</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m.9/2 </a:t>
            </a:r>
            <a:r>
              <a:rPr dirty="0" err="1"/>
              <a:t>ve</a:t>
            </a:r>
            <a:r>
              <a:rPr dirty="0"/>
              <a:t> 9/5; KYS.YNG.045_4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Sınav Yönergesi, 30.07.2026 m.5</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Tasarım</a:t>
            </a:r>
            <a:r>
              <a:rPr dirty="0"/>
              <a:t>, </a:t>
            </a:r>
            <a:r>
              <a:rPr dirty="0" err="1"/>
              <a:t>bitirme</a:t>
            </a:r>
            <a:r>
              <a:rPr dirty="0"/>
              <a:t> </a:t>
            </a:r>
            <a:r>
              <a:rPr dirty="0" err="1"/>
              <a:t>ve</a:t>
            </a:r>
            <a:r>
              <a:rPr dirty="0"/>
              <a:t> </a:t>
            </a:r>
            <a:r>
              <a:rPr dirty="0" err="1"/>
              <a:t>diğer</a:t>
            </a:r>
            <a:r>
              <a:rPr dirty="0"/>
              <a:t> </a:t>
            </a:r>
            <a:r>
              <a:rPr dirty="0" err="1"/>
              <a:t>ön</a:t>
            </a:r>
            <a:r>
              <a:rPr dirty="0"/>
              <a:t> </a:t>
            </a:r>
            <a:r>
              <a:rPr dirty="0" err="1"/>
              <a:t>koşullu</a:t>
            </a:r>
            <a:r>
              <a:rPr dirty="0"/>
              <a:t> </a:t>
            </a:r>
            <a:r>
              <a:rPr dirty="0" err="1"/>
              <a:t>dersler</a:t>
            </a:r>
            <a:r>
              <a:rPr dirty="0"/>
              <a:t> </a:t>
            </a:r>
            <a:r>
              <a:rPr dirty="0" err="1"/>
              <a:t>için</a:t>
            </a:r>
            <a:r>
              <a:rPr dirty="0"/>
              <a:t> </a:t>
            </a:r>
            <a:r>
              <a:rPr dirty="0" err="1"/>
              <a:t>öğrencinin</a:t>
            </a:r>
            <a:r>
              <a:rPr dirty="0"/>
              <a:t> </a:t>
            </a:r>
            <a:r>
              <a:rPr dirty="0" err="1"/>
              <a:t>kayıt</a:t>
            </a:r>
            <a:r>
              <a:rPr dirty="0"/>
              <a:t> </a:t>
            </a:r>
            <a:r>
              <a:rPr dirty="0" err="1"/>
              <a:t>yılına</a:t>
            </a:r>
            <a:r>
              <a:rPr dirty="0"/>
              <a:t> </a:t>
            </a:r>
            <a:r>
              <a:rPr dirty="0" err="1"/>
              <a:t>ve</a:t>
            </a:r>
            <a:r>
              <a:rPr dirty="0"/>
              <a:t> </a:t>
            </a:r>
            <a:r>
              <a:rPr dirty="0" err="1"/>
              <a:t>intibakına</a:t>
            </a:r>
            <a:r>
              <a:rPr dirty="0"/>
              <a:t> </a:t>
            </a:r>
            <a:r>
              <a:rPr dirty="0" err="1"/>
              <a:t>uygun</a:t>
            </a:r>
            <a:r>
              <a:rPr dirty="0"/>
              <a:t> </a:t>
            </a:r>
            <a:r>
              <a:rPr dirty="0" err="1"/>
              <a:t>ders</a:t>
            </a:r>
            <a:r>
              <a:rPr dirty="0"/>
              <a:t> </a:t>
            </a:r>
            <a:r>
              <a:rPr dirty="0" err="1"/>
              <a:t>planı</a:t>
            </a:r>
            <a:r>
              <a:rPr dirty="0"/>
              <a:t> </a:t>
            </a:r>
            <a:r>
              <a:rPr dirty="0" err="1"/>
              <a:t>esas</a:t>
            </a:r>
            <a:r>
              <a:rPr dirty="0"/>
              <a:t> </a:t>
            </a:r>
            <a:r>
              <a:rPr dirty="0" err="1"/>
              <a:t>alınır</a:t>
            </a:r>
            <a:r>
              <a:rPr dirty="0"/>
              <a:t>. Son </a:t>
            </a:r>
            <a:r>
              <a:rPr dirty="0" err="1"/>
              <a:t>sınıftaki</a:t>
            </a:r>
            <a:r>
              <a:rPr dirty="0"/>
              <a:t> </a:t>
            </a:r>
            <a:r>
              <a:rPr dirty="0" err="1"/>
              <a:t>ve</a:t>
            </a:r>
            <a:r>
              <a:rPr dirty="0"/>
              <a:t>/</a:t>
            </a:r>
            <a:r>
              <a:rPr dirty="0" err="1"/>
              <a:t>veya</a:t>
            </a:r>
            <a:r>
              <a:rPr dirty="0"/>
              <a:t> </a:t>
            </a:r>
            <a:r>
              <a:rPr dirty="0" err="1"/>
              <a:t>kuralı</a:t>
            </a:r>
            <a:r>
              <a:rPr dirty="0"/>
              <a:t> </a:t>
            </a:r>
            <a:r>
              <a:rPr dirty="0" err="1"/>
              <a:t>danışmanla</a:t>
            </a:r>
            <a:r>
              <a:rPr dirty="0"/>
              <a:t> </a:t>
            </a:r>
            <a:r>
              <a:rPr dirty="0" err="1"/>
              <a:t>birlikte</a:t>
            </a:r>
            <a:r>
              <a:rPr dirty="0"/>
              <a:t> </a:t>
            </a:r>
            <a:r>
              <a:rPr dirty="0" err="1"/>
              <a:t>kontrol</a:t>
            </a:r>
            <a:r>
              <a:rPr dirty="0"/>
              <a:t> </a:t>
            </a:r>
            <a:r>
              <a:rPr dirty="0" err="1"/>
              <a:t>edilir</a:t>
            </a:r>
            <a:r>
              <a:rPr dirty="0"/>
              <a:t>.</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m.9/4; KYS.YNG.022_0 Teknoloji Fakültesi İşletmede Mesleki Eğitim </a:t>
            </a:r>
            <a:r>
              <a:rPr dirty="0" err="1"/>
              <a:t>ve</a:t>
            </a:r>
            <a:r>
              <a:rPr dirty="0"/>
              <a:t> </a:t>
            </a:r>
            <a:r>
              <a:rPr dirty="0" err="1"/>
              <a:t>Staj</a:t>
            </a:r>
            <a:r>
              <a:rPr dirty="0"/>
              <a:t> </a:t>
            </a:r>
            <a:r>
              <a:rPr dirty="0" err="1"/>
              <a:t>Yönergesi</a:t>
            </a:r>
            <a:r>
              <a:rPr dirty="0"/>
              <a:t>, 18.01.2024 m.12/5; https://</a:t>
            </a:r>
            <a:r>
              <a:rPr dirty="0" err="1"/>
              <a:t>bm.subu.edu.tr</a:t>
            </a:r>
            <a:r>
              <a:rPr dirty="0"/>
              <a:t>/tr/node/1178; </a:t>
            </a:r>
            <a:r>
              <a:rPr dirty="0" err="1"/>
              <a:t>kaynaklar</a:t>
            </a:r>
            <a:r>
              <a:rPr dirty="0"/>
              <a:t>/Sakarya </a:t>
            </a:r>
            <a:r>
              <a:rPr dirty="0" err="1"/>
              <a:t>Uygulamalı</a:t>
            </a:r>
            <a:r>
              <a:rPr dirty="0"/>
              <a:t> Bilimler Üniversitesi Eğitim Bilgi </a:t>
            </a:r>
            <a:r>
              <a:rPr dirty="0" err="1"/>
              <a:t>Sistemi.pdf</a:t>
            </a:r>
            <a:endParaRPr dirty="0"/>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İstisna</a:t>
            </a:r>
            <a:r>
              <a:rPr dirty="0"/>
              <a:t>: </a:t>
            </a:r>
            <a:r>
              <a:rPr dirty="0" err="1"/>
              <a:t>devamı</a:t>
            </a:r>
            <a:r>
              <a:rPr dirty="0"/>
              <a:t> </a:t>
            </a:r>
            <a:r>
              <a:rPr dirty="0" err="1"/>
              <a:t>sağlanmış</a:t>
            </a:r>
            <a:r>
              <a:rPr dirty="0"/>
              <a:t>, </a:t>
            </a:r>
            <a:r>
              <a:rPr dirty="0" err="1"/>
              <a:t>başarısız</a:t>
            </a:r>
            <a:r>
              <a:rPr dirty="0"/>
              <a:t> </a:t>
            </a:r>
            <a:r>
              <a:rPr dirty="0" err="1"/>
              <a:t>seçmeli</a:t>
            </a:r>
            <a:r>
              <a:rPr dirty="0"/>
              <a:t> </a:t>
            </a:r>
            <a:r>
              <a:rPr dirty="0" err="1"/>
              <a:t>dersin</a:t>
            </a:r>
            <a:r>
              <a:rPr dirty="0"/>
              <a:t> </a:t>
            </a:r>
            <a:r>
              <a:rPr dirty="0" err="1"/>
              <a:t>yerine</a:t>
            </a:r>
            <a:r>
              <a:rPr dirty="0"/>
              <a:t> </a:t>
            </a:r>
            <a:r>
              <a:rPr dirty="0" err="1"/>
              <a:t>aynı</a:t>
            </a:r>
            <a:r>
              <a:rPr dirty="0"/>
              <a:t> </a:t>
            </a:r>
            <a:r>
              <a:rPr dirty="0" err="1"/>
              <a:t>havuzdan</a:t>
            </a:r>
            <a:r>
              <a:rPr dirty="0"/>
              <a:t> </a:t>
            </a:r>
            <a:r>
              <a:rPr dirty="0" err="1"/>
              <a:t>başka</a:t>
            </a:r>
            <a:r>
              <a:rPr dirty="0"/>
              <a:t> </a:t>
            </a:r>
            <a:r>
              <a:rPr dirty="0" err="1"/>
              <a:t>ders</a:t>
            </a:r>
            <a:r>
              <a:rPr dirty="0"/>
              <a:t> </a:t>
            </a:r>
            <a:r>
              <a:rPr dirty="0" err="1"/>
              <a:t>seçilmesi</a:t>
            </a:r>
            <a:r>
              <a:rPr dirty="0"/>
              <a:t>. DZ </a:t>
            </a:r>
            <a:r>
              <a:rPr dirty="0" err="1"/>
              <a:t>olan</a:t>
            </a:r>
            <a:r>
              <a:rPr dirty="0"/>
              <a:t> </a:t>
            </a:r>
            <a:r>
              <a:rPr dirty="0" err="1"/>
              <a:t>derste</a:t>
            </a:r>
            <a:r>
              <a:rPr dirty="0"/>
              <a:t> </a:t>
            </a:r>
            <a:r>
              <a:rPr dirty="0" err="1"/>
              <a:t>devam</a:t>
            </a:r>
            <a:r>
              <a:rPr dirty="0"/>
              <a:t> </a:t>
            </a:r>
            <a:r>
              <a:rPr dirty="0" err="1"/>
              <a:t>sağlanmış</a:t>
            </a:r>
            <a:r>
              <a:rPr dirty="0"/>
              <a:t> </a:t>
            </a:r>
            <a:r>
              <a:rPr dirty="0" err="1"/>
              <a:t>sayılmaz</a:t>
            </a:r>
            <a:r>
              <a:rPr dirty="0"/>
              <a:t>. </a:t>
            </a:r>
            <a:r>
              <a:rPr dirty="0" err="1"/>
              <a:t>Yönerge</a:t>
            </a:r>
            <a:r>
              <a:rPr dirty="0"/>
              <a:t> m.5 </a:t>
            </a:r>
            <a:r>
              <a:rPr dirty="0" err="1"/>
              <a:t>mazeretli</a:t>
            </a:r>
            <a:r>
              <a:rPr dirty="0"/>
              <a:t> </a:t>
            </a:r>
            <a:r>
              <a:rPr dirty="0" err="1"/>
              <a:t>kayıt</a:t>
            </a:r>
            <a:r>
              <a:rPr dirty="0"/>
              <a:t> </a:t>
            </a:r>
            <a:r>
              <a:rPr dirty="0" err="1"/>
              <a:t>sırasında</a:t>
            </a:r>
            <a:r>
              <a:rPr dirty="0"/>
              <a:t> </a:t>
            </a:r>
            <a:r>
              <a:rPr dirty="0" err="1"/>
              <a:t>grup</a:t>
            </a:r>
            <a:r>
              <a:rPr dirty="0"/>
              <a:t> </a:t>
            </a:r>
            <a:r>
              <a:rPr dirty="0" err="1"/>
              <a:t>ve</a:t>
            </a:r>
            <a:r>
              <a:rPr dirty="0"/>
              <a:t> </a:t>
            </a:r>
            <a:r>
              <a:rPr dirty="0" err="1"/>
              <a:t>öğretim</a:t>
            </a:r>
            <a:r>
              <a:rPr dirty="0"/>
              <a:t> </a:t>
            </a:r>
            <a:r>
              <a:rPr dirty="0" err="1"/>
              <a:t>türü</a:t>
            </a:r>
            <a:r>
              <a:rPr dirty="0"/>
              <a:t> </a:t>
            </a:r>
            <a:r>
              <a:rPr dirty="0" err="1"/>
              <a:t>değişimini</a:t>
            </a:r>
            <a:r>
              <a:rPr dirty="0"/>
              <a:t> </a:t>
            </a:r>
            <a:r>
              <a:rPr dirty="0" err="1"/>
              <a:t>sınırlarken</a:t>
            </a:r>
            <a:r>
              <a:rPr dirty="0"/>
              <a:t> m.23 </a:t>
            </a:r>
            <a:r>
              <a:rPr dirty="0" err="1"/>
              <a:t>kurul</a:t>
            </a:r>
            <a:r>
              <a:rPr dirty="0"/>
              <a:t> </a:t>
            </a:r>
            <a:r>
              <a:rPr dirty="0" err="1"/>
              <a:t>kararıyla</a:t>
            </a:r>
            <a:r>
              <a:rPr dirty="0"/>
              <a:t> </a:t>
            </a:r>
            <a:r>
              <a:rPr dirty="0" err="1"/>
              <a:t>çakışma</a:t>
            </a:r>
            <a:r>
              <a:rPr dirty="0"/>
              <a:t> </a:t>
            </a:r>
            <a:r>
              <a:rPr dirty="0" err="1"/>
              <a:t>halinde</a:t>
            </a:r>
            <a:r>
              <a:rPr dirty="0"/>
              <a:t> </a:t>
            </a:r>
            <a:r>
              <a:rPr dirty="0" err="1"/>
              <a:t>grup</a:t>
            </a:r>
            <a:r>
              <a:rPr dirty="0"/>
              <a:t> </a:t>
            </a:r>
            <a:r>
              <a:rPr dirty="0" err="1"/>
              <a:t>değişikliğine</a:t>
            </a:r>
            <a:r>
              <a:rPr dirty="0"/>
              <a:t> </a:t>
            </a:r>
            <a:r>
              <a:rPr dirty="0" err="1"/>
              <a:t>yer</a:t>
            </a:r>
            <a:r>
              <a:rPr dirty="0"/>
              <a:t> </a:t>
            </a:r>
            <a:r>
              <a:rPr dirty="0" err="1"/>
              <a:t>verir</a:t>
            </a:r>
            <a:r>
              <a:rPr dirty="0"/>
              <a:t>. </a:t>
            </a:r>
            <a:r>
              <a:rPr dirty="0" err="1"/>
              <a:t>Öğrenci</a:t>
            </a:r>
            <a:r>
              <a:rPr dirty="0"/>
              <a:t> </a:t>
            </a:r>
            <a:r>
              <a:rPr dirty="0" err="1"/>
              <a:t>kendi</a:t>
            </a:r>
            <a:r>
              <a:rPr dirty="0"/>
              <a:t> </a:t>
            </a:r>
            <a:r>
              <a:rPr dirty="0" err="1"/>
              <a:t>başına</a:t>
            </a:r>
            <a:r>
              <a:rPr dirty="0"/>
              <a:t> </a:t>
            </a:r>
            <a:r>
              <a:rPr dirty="0" err="1"/>
              <a:t>grubu</a:t>
            </a:r>
            <a:r>
              <a:rPr dirty="0"/>
              <a:t> </a:t>
            </a:r>
            <a:r>
              <a:rPr dirty="0" err="1"/>
              <a:t>değiştiremez</a:t>
            </a:r>
            <a:r>
              <a:rPr dirty="0"/>
              <a:t>.</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m.9/10–12; KYS.YNG.045_4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Sınav Yönergesi, 30.07.2026 m.15 </a:t>
            </a:r>
            <a:r>
              <a:rPr dirty="0" err="1"/>
              <a:t>ve</a:t>
            </a:r>
            <a:r>
              <a:rPr dirty="0"/>
              <a:t> m.23</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Muafiyet </a:t>
            </a:r>
            <a:r>
              <a:rPr dirty="0" err="1"/>
              <a:t>sınavı</a:t>
            </a:r>
            <a:r>
              <a:rPr dirty="0"/>
              <a:t> </a:t>
            </a:r>
            <a:r>
              <a:rPr dirty="0" err="1"/>
              <a:t>ile</a:t>
            </a:r>
            <a:r>
              <a:rPr dirty="0"/>
              <a:t> </a:t>
            </a:r>
            <a:r>
              <a:rPr dirty="0" err="1"/>
              <a:t>geçmiş</a:t>
            </a:r>
            <a:r>
              <a:rPr dirty="0"/>
              <a:t> </a:t>
            </a:r>
            <a:r>
              <a:rPr dirty="0" err="1"/>
              <a:t>derslerin</a:t>
            </a:r>
            <a:r>
              <a:rPr dirty="0"/>
              <a:t> </a:t>
            </a:r>
            <a:r>
              <a:rPr dirty="0" err="1"/>
              <a:t>intibakı</a:t>
            </a:r>
            <a:r>
              <a:rPr dirty="0"/>
              <a:t> </a:t>
            </a:r>
            <a:r>
              <a:rPr dirty="0" err="1"/>
              <a:t>farklı</a:t>
            </a:r>
            <a:r>
              <a:rPr dirty="0"/>
              <a:t> </a:t>
            </a:r>
            <a:r>
              <a:rPr dirty="0" err="1"/>
              <a:t>işlemlerdir</a:t>
            </a:r>
            <a:r>
              <a:rPr dirty="0"/>
              <a:t>. </a:t>
            </a:r>
            <a:r>
              <a:rPr dirty="0" err="1"/>
              <a:t>Başvuru</a:t>
            </a:r>
            <a:r>
              <a:rPr dirty="0"/>
              <a:t> </a:t>
            </a:r>
            <a:r>
              <a:rPr dirty="0" err="1"/>
              <a:t>yolu</a:t>
            </a:r>
            <a:r>
              <a:rPr dirty="0"/>
              <a:t> </a:t>
            </a:r>
            <a:r>
              <a:rPr dirty="0" err="1"/>
              <a:t>ve</a:t>
            </a:r>
            <a:r>
              <a:rPr dirty="0"/>
              <a:t> </a:t>
            </a:r>
            <a:r>
              <a:rPr dirty="0" err="1"/>
              <a:t>tarihi</a:t>
            </a:r>
            <a:r>
              <a:rPr dirty="0"/>
              <a:t> </a:t>
            </a:r>
            <a:r>
              <a:rPr dirty="0" err="1"/>
              <a:t>ilgili</a:t>
            </a:r>
            <a:r>
              <a:rPr dirty="0"/>
              <a:t> </a:t>
            </a:r>
            <a:r>
              <a:rPr dirty="0" err="1"/>
              <a:t>ilandan</a:t>
            </a:r>
            <a:r>
              <a:rPr dirty="0"/>
              <a:t> </a:t>
            </a:r>
            <a:r>
              <a:rPr dirty="0" err="1"/>
              <a:t>takip</a:t>
            </a:r>
            <a:r>
              <a:rPr dirty="0"/>
              <a:t> </a:t>
            </a:r>
            <a:r>
              <a:rPr dirty="0" err="1"/>
              <a:t>edilir</a:t>
            </a:r>
            <a:r>
              <a:rPr dirty="0"/>
              <a:t>.</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m.9/13 </a:t>
            </a:r>
            <a:r>
              <a:rPr dirty="0" err="1"/>
              <a:t>ve</a:t>
            </a:r>
            <a:r>
              <a:rPr dirty="0"/>
              <a:t> m.10–12; KYS.YNG.045_4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Sınav Yönergesi, 30.07.2026 m.5</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DC/DD </a:t>
            </a:r>
            <a:r>
              <a:rPr dirty="0" err="1"/>
              <a:t>için</a:t>
            </a:r>
            <a:r>
              <a:rPr dirty="0"/>
              <a:t> </a:t>
            </a:r>
            <a:r>
              <a:rPr dirty="0" err="1"/>
              <a:t>başka</a:t>
            </a:r>
            <a:r>
              <a:rPr dirty="0"/>
              <a:t> </a:t>
            </a:r>
            <a:r>
              <a:rPr dirty="0" err="1"/>
              <a:t>üniversitelerdeki</a:t>
            </a:r>
            <a:r>
              <a:rPr dirty="0"/>
              <a:t> </a:t>
            </a:r>
            <a:r>
              <a:rPr dirty="0" err="1"/>
              <a:t>şartlı</a:t>
            </a:r>
            <a:r>
              <a:rPr dirty="0"/>
              <a:t> </a:t>
            </a:r>
            <a:r>
              <a:rPr dirty="0" err="1"/>
              <a:t>geçme</a:t>
            </a:r>
            <a:r>
              <a:rPr dirty="0"/>
              <a:t> </a:t>
            </a:r>
            <a:r>
              <a:rPr dirty="0" err="1"/>
              <a:t>kurallarını</a:t>
            </a:r>
            <a:r>
              <a:rPr dirty="0"/>
              <a:t> </a:t>
            </a:r>
            <a:r>
              <a:rPr dirty="0" err="1"/>
              <a:t>SUBÜ’ye</a:t>
            </a:r>
            <a:r>
              <a:rPr dirty="0"/>
              <a:t> </a:t>
            </a:r>
            <a:r>
              <a:rPr dirty="0" err="1"/>
              <a:t>taşımayın</a:t>
            </a:r>
            <a:r>
              <a:rPr dirty="0"/>
              <a:t>. Bağıl </a:t>
            </a:r>
            <a:r>
              <a:rPr dirty="0" err="1"/>
              <a:t>değerlendirme</a:t>
            </a:r>
            <a:r>
              <a:rPr dirty="0"/>
              <a:t> </a:t>
            </a:r>
            <a:r>
              <a:rPr dirty="0" err="1"/>
              <a:t>ve</a:t>
            </a:r>
            <a:r>
              <a:rPr dirty="0"/>
              <a:t> </a:t>
            </a:r>
            <a:r>
              <a:rPr dirty="0" err="1"/>
              <a:t>mutlak</a:t>
            </a:r>
            <a:r>
              <a:rPr dirty="0"/>
              <a:t> </a:t>
            </a:r>
            <a:r>
              <a:rPr dirty="0" err="1"/>
              <a:t>değerlendirme</a:t>
            </a:r>
            <a:r>
              <a:rPr dirty="0"/>
              <a:t> </a:t>
            </a:r>
            <a:r>
              <a:rPr dirty="0" err="1"/>
              <a:t>ayrımı</a:t>
            </a:r>
            <a:r>
              <a:rPr dirty="0"/>
              <a:t> </a:t>
            </a:r>
            <a:r>
              <a:rPr dirty="0" err="1"/>
              <a:t>nedeniyle</a:t>
            </a:r>
            <a:r>
              <a:rPr dirty="0"/>
              <a:t> </a:t>
            </a:r>
            <a:r>
              <a:rPr dirty="0" err="1"/>
              <a:t>mutlak</a:t>
            </a:r>
            <a:r>
              <a:rPr dirty="0"/>
              <a:t> not </a:t>
            </a:r>
            <a:r>
              <a:rPr dirty="0" err="1"/>
              <a:t>tablosu</a:t>
            </a:r>
            <a:r>
              <a:rPr dirty="0"/>
              <a:t> </a:t>
            </a:r>
            <a:r>
              <a:rPr dirty="0" err="1"/>
              <a:t>bütün</a:t>
            </a:r>
            <a:r>
              <a:rPr dirty="0"/>
              <a:t> </a:t>
            </a:r>
            <a:r>
              <a:rPr dirty="0" err="1"/>
              <a:t>derslere</a:t>
            </a:r>
            <a:r>
              <a:rPr dirty="0"/>
              <a:t> </a:t>
            </a:r>
            <a:r>
              <a:rPr dirty="0" err="1"/>
              <a:t>otomatik</a:t>
            </a:r>
            <a:r>
              <a:rPr dirty="0"/>
              <a:t> </a:t>
            </a:r>
            <a:r>
              <a:rPr dirty="0" err="1"/>
              <a:t>uygulanmaz</a:t>
            </a:r>
            <a:r>
              <a:rPr dirty="0"/>
              <a:t>. Devamsız </a:t>
            </a:r>
            <a:r>
              <a:rPr dirty="0" err="1"/>
              <a:t>öğrenciler</a:t>
            </a:r>
            <a:r>
              <a:rPr dirty="0"/>
              <a:t> </a:t>
            </a:r>
            <a:r>
              <a:rPr dirty="0" err="1"/>
              <a:t>dönem</a:t>
            </a:r>
            <a:r>
              <a:rPr dirty="0"/>
              <a:t> </a:t>
            </a:r>
            <a:r>
              <a:rPr dirty="0" err="1"/>
              <a:t>sonu</a:t>
            </a:r>
            <a:r>
              <a:rPr dirty="0"/>
              <a:t> </a:t>
            </a:r>
            <a:r>
              <a:rPr dirty="0" err="1"/>
              <a:t>sınavına</a:t>
            </a:r>
            <a:r>
              <a:rPr dirty="0"/>
              <a:t> </a:t>
            </a:r>
            <a:r>
              <a:rPr dirty="0" err="1"/>
              <a:t>giremez</a:t>
            </a:r>
            <a:r>
              <a:rPr dirty="0"/>
              <a:t>.</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m.21, 23, 24 </a:t>
            </a:r>
            <a:r>
              <a:rPr dirty="0" err="1"/>
              <a:t>ve</a:t>
            </a:r>
            <a:r>
              <a:rPr dirty="0"/>
              <a:t> 29</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Kaynak: </a:t>
            </a:r>
            <a:r>
              <a:rPr dirty="0" err="1"/>
              <a:t>gündem</a:t>
            </a:r>
            <a:r>
              <a:rPr dirty="0"/>
              <a:t>/</a:t>
            </a:r>
            <a:r>
              <a:rPr dirty="0" err="1"/>
              <a:t>Oryantasyon_Programi_Gundem.docx</a:t>
            </a:r>
            <a:endParaRPr dirty="0"/>
          </a:p>
          <a:p>
            <a:r>
              <a:rPr dirty="0"/>
              <a:t>14:35–14:50</a:t>
            </a:r>
          </a:p>
          <a:p>
            <a:r>
              <a:rPr dirty="0"/>
              <a:t>Program 14:50’de </a:t>
            </a:r>
            <a:r>
              <a:rPr dirty="0" err="1"/>
              <a:t>Staj</a:t>
            </a:r>
            <a:r>
              <a:rPr dirty="0"/>
              <a:t> </a:t>
            </a:r>
            <a:r>
              <a:rPr dirty="0" err="1"/>
              <a:t>ve</a:t>
            </a:r>
            <a:r>
              <a:rPr dirty="0"/>
              <a:t> İME </a:t>
            </a:r>
            <a:r>
              <a:rPr dirty="0" err="1"/>
              <a:t>oturumuyla</a:t>
            </a:r>
            <a:r>
              <a:rPr dirty="0"/>
              <a:t> </a:t>
            </a:r>
            <a:r>
              <a:rPr dirty="0" err="1"/>
              <a:t>devam</a:t>
            </a:r>
            <a:r>
              <a:rPr dirty="0"/>
              <a:t> </a:t>
            </a:r>
            <a:r>
              <a:rPr dirty="0" err="1"/>
              <a:t>edecek</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Üniversitede</a:t>
            </a:r>
            <a:r>
              <a:rPr dirty="0"/>
              <a:t> </a:t>
            </a:r>
            <a:r>
              <a:rPr dirty="0" err="1"/>
              <a:t>öğrenme</a:t>
            </a:r>
            <a:r>
              <a:rPr dirty="0"/>
              <a:t>, </a:t>
            </a:r>
            <a:r>
              <a:rPr dirty="0" err="1"/>
              <a:t>iş</a:t>
            </a:r>
            <a:r>
              <a:rPr dirty="0"/>
              <a:t> </a:t>
            </a:r>
            <a:r>
              <a:rPr dirty="0" err="1"/>
              <a:t>yerinde</a:t>
            </a:r>
            <a:r>
              <a:rPr dirty="0"/>
              <a:t> </a:t>
            </a:r>
            <a:r>
              <a:rPr dirty="0" err="1"/>
              <a:t>uygulama</a:t>
            </a:r>
            <a:endParaRPr dirty="0"/>
          </a:p>
          <a:p>
            <a:endParaRPr dirty="0"/>
          </a:p>
          <a:p>
            <a:r>
              <a:rPr dirty="0" err="1"/>
              <a:t>Kaynaklar</a:t>
            </a:r>
            <a:r>
              <a:rPr dirty="0"/>
              <a:t>:</a:t>
            </a:r>
          </a:p>
          <a:p>
            <a:r>
              <a:rPr dirty="0" err="1"/>
              <a:t>Kullanıcının</a:t>
            </a:r>
            <a:r>
              <a:rPr dirty="0"/>
              <a:t> </a:t>
            </a:r>
            <a:r>
              <a:rPr dirty="0" err="1"/>
              <a:t>sunduğu</a:t>
            </a:r>
            <a:r>
              <a:rPr dirty="0"/>
              <a:t> </a:t>
            </a:r>
            <a:r>
              <a:rPr dirty="0" err="1"/>
              <a:t>kurumsal</a:t>
            </a:r>
            <a:r>
              <a:rPr dirty="0"/>
              <a:t> PowerPoint </a:t>
            </a:r>
            <a:r>
              <a:rPr dirty="0" err="1"/>
              <a:t>şablonu</a:t>
            </a:r>
            <a:r>
              <a:rPr dirty="0"/>
              <a:t> </a:t>
            </a:r>
            <a:r>
              <a:rPr dirty="0" err="1"/>
              <a:t>ve</a:t>
            </a:r>
            <a:r>
              <a:rPr dirty="0"/>
              <a:t> </a:t>
            </a:r>
            <a:r>
              <a:rPr dirty="0" err="1"/>
              <a:t>oryantasyon</a:t>
            </a:r>
            <a:r>
              <a:rPr dirty="0"/>
              <a:t> </a:t>
            </a:r>
            <a:r>
              <a:rPr dirty="0" err="1"/>
              <a:t>gündemi</a:t>
            </a:r>
            <a:r>
              <a:rPr dirty="0"/>
              <a:t>.</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Yönerge</a:t>
            </a:r>
            <a:r>
              <a:rPr dirty="0"/>
              <a:t> </a:t>
            </a:r>
            <a:r>
              <a:rPr dirty="0" err="1"/>
              <a:t>İME’yi</a:t>
            </a:r>
            <a:r>
              <a:rPr dirty="0"/>
              <a:t> 16 (14+2) </a:t>
            </a:r>
            <a:r>
              <a:rPr dirty="0" err="1"/>
              <a:t>hafta</a:t>
            </a:r>
            <a:r>
              <a:rPr dirty="0"/>
              <a:t>, 20 AKTS; </a:t>
            </a:r>
            <a:r>
              <a:rPr dirty="0" err="1"/>
              <a:t>stajı</a:t>
            </a:r>
            <a:r>
              <a:rPr dirty="0"/>
              <a:t> 5 AKTS </a:t>
            </a:r>
            <a:r>
              <a:rPr dirty="0" err="1"/>
              <a:t>olarak</a:t>
            </a:r>
            <a:r>
              <a:rPr dirty="0"/>
              <a:t> </a:t>
            </a:r>
            <a:r>
              <a:rPr dirty="0" err="1"/>
              <a:t>düzenler</a:t>
            </a:r>
            <a:r>
              <a:rPr dirty="0"/>
              <a:t>. Yeni </a:t>
            </a:r>
            <a:r>
              <a:rPr dirty="0" err="1"/>
              <a:t>öğrencinin</a:t>
            </a:r>
            <a:r>
              <a:rPr dirty="0"/>
              <a:t> tabi </a:t>
            </a:r>
            <a:r>
              <a:rPr dirty="0" err="1"/>
              <a:t>olacağı</a:t>
            </a:r>
            <a:r>
              <a:rPr dirty="0"/>
              <a:t> </a:t>
            </a:r>
            <a:r>
              <a:rPr dirty="0" err="1"/>
              <a:t>ders</a:t>
            </a:r>
            <a:r>
              <a:rPr dirty="0"/>
              <a:t> </a:t>
            </a:r>
            <a:r>
              <a:rPr dirty="0" err="1"/>
              <a:t>planı</a:t>
            </a:r>
            <a:r>
              <a:rPr dirty="0"/>
              <a:t> </a:t>
            </a:r>
            <a:r>
              <a:rPr dirty="0" err="1"/>
              <a:t>esas</a:t>
            </a:r>
            <a:r>
              <a:rPr dirty="0"/>
              <a:t> </a:t>
            </a:r>
            <a:r>
              <a:rPr dirty="0" err="1"/>
              <a:t>alınır</a:t>
            </a:r>
            <a:r>
              <a:rPr dirty="0"/>
              <a:t>. İME </a:t>
            </a:r>
            <a:r>
              <a:rPr dirty="0" err="1"/>
              <a:t>için</a:t>
            </a:r>
            <a:r>
              <a:rPr dirty="0"/>
              <a:t> </a:t>
            </a:r>
            <a:r>
              <a:rPr dirty="0" err="1"/>
              <a:t>dönem</a:t>
            </a:r>
            <a:r>
              <a:rPr dirty="0"/>
              <a:t> </a:t>
            </a:r>
            <a:r>
              <a:rPr dirty="0" err="1"/>
              <a:t>başlangıcı</a:t>
            </a:r>
            <a:r>
              <a:rPr dirty="0"/>
              <a:t> </a:t>
            </a:r>
            <a:r>
              <a:rPr dirty="0" err="1"/>
              <a:t>ile</a:t>
            </a:r>
            <a:r>
              <a:rPr dirty="0"/>
              <a:t> final </a:t>
            </a:r>
            <a:r>
              <a:rPr dirty="0" err="1"/>
              <a:t>sınavlarının</a:t>
            </a:r>
            <a:r>
              <a:rPr dirty="0"/>
              <a:t> </a:t>
            </a:r>
            <a:r>
              <a:rPr dirty="0" err="1"/>
              <a:t>sonu</a:t>
            </a:r>
            <a:r>
              <a:rPr dirty="0"/>
              <a:t> </a:t>
            </a:r>
            <a:r>
              <a:rPr dirty="0" err="1"/>
              <a:t>arasındaki</a:t>
            </a:r>
            <a:r>
              <a:rPr dirty="0"/>
              <a:t> </a:t>
            </a:r>
            <a:r>
              <a:rPr dirty="0" err="1"/>
              <a:t>takvim</a:t>
            </a:r>
            <a:r>
              <a:rPr dirty="0"/>
              <a:t> </a:t>
            </a:r>
            <a:r>
              <a:rPr dirty="0" err="1"/>
              <a:t>uygulanır</a:t>
            </a:r>
            <a:r>
              <a:rPr dirty="0"/>
              <a:t>.</a:t>
            </a:r>
          </a:p>
          <a:p>
            <a:endParaRPr dirty="0"/>
          </a:p>
          <a:p>
            <a:r>
              <a:rPr dirty="0" err="1"/>
              <a:t>Kaynaklar</a:t>
            </a:r>
            <a:r>
              <a:rPr dirty="0"/>
              <a:t>:</a:t>
            </a:r>
          </a:p>
          <a:p>
            <a:r>
              <a:rPr dirty="0"/>
              <a:t>KYS.YNG.022_0 Teknoloji Fakültesi İşletmede Mesleki Eğitim </a:t>
            </a:r>
            <a:r>
              <a:rPr dirty="0" err="1"/>
              <a:t>ve</a:t>
            </a:r>
            <a:r>
              <a:rPr dirty="0"/>
              <a:t> </a:t>
            </a:r>
            <a:r>
              <a:rPr dirty="0" err="1"/>
              <a:t>Staj</a:t>
            </a:r>
            <a:r>
              <a:rPr dirty="0"/>
              <a:t> </a:t>
            </a:r>
            <a:r>
              <a:rPr dirty="0" err="1"/>
              <a:t>Yönergesi</a:t>
            </a:r>
            <a:r>
              <a:rPr dirty="0"/>
              <a:t>, 18.01.2024 m.12, 17, 27 </a:t>
            </a:r>
            <a:r>
              <a:rPr dirty="0" err="1"/>
              <a:t>ve</a:t>
            </a:r>
            <a:r>
              <a:rPr dirty="0"/>
              <a:t> 35; 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m.9/8; https://</a:t>
            </a:r>
            <a:r>
              <a:rPr dirty="0" err="1"/>
              <a:t>bm.subu.edu.tr</a:t>
            </a:r>
            <a:r>
              <a:rPr dirty="0"/>
              <a:t>/tr/node/1178</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Bölüm </a:t>
            </a:r>
            <a:r>
              <a:rPr dirty="0" err="1"/>
              <a:t>başkanı</a:t>
            </a:r>
            <a:r>
              <a:rPr dirty="0"/>
              <a:t> </a:t>
            </a:r>
            <a:r>
              <a:rPr dirty="0" err="1"/>
              <a:t>onayıyla</a:t>
            </a:r>
            <a:r>
              <a:rPr dirty="0"/>
              <a:t> </a:t>
            </a:r>
            <a:r>
              <a:rPr dirty="0" err="1"/>
              <a:t>kurumsal</a:t>
            </a:r>
            <a:r>
              <a:rPr dirty="0"/>
              <a:t> </a:t>
            </a:r>
            <a:r>
              <a:rPr dirty="0" err="1"/>
              <a:t>firmanın</a:t>
            </a:r>
            <a:r>
              <a:rPr dirty="0"/>
              <a:t> </a:t>
            </a:r>
            <a:r>
              <a:rPr dirty="0" err="1"/>
              <a:t>farklı</a:t>
            </a:r>
            <a:r>
              <a:rPr dirty="0"/>
              <a:t> </a:t>
            </a:r>
            <a:r>
              <a:rPr dirty="0" err="1"/>
              <a:t>birimleri</a:t>
            </a:r>
            <a:r>
              <a:rPr dirty="0"/>
              <a:t> </a:t>
            </a:r>
            <a:r>
              <a:rPr dirty="0" err="1"/>
              <a:t>farklı</a:t>
            </a:r>
            <a:r>
              <a:rPr dirty="0"/>
              <a:t> </a:t>
            </a:r>
            <a:r>
              <a:rPr dirty="0" err="1"/>
              <a:t>işletme</a:t>
            </a:r>
            <a:r>
              <a:rPr dirty="0"/>
              <a:t> </a:t>
            </a:r>
            <a:r>
              <a:rPr dirty="0" err="1"/>
              <a:t>sayılabilir</a:t>
            </a:r>
            <a:r>
              <a:rPr dirty="0"/>
              <a:t>. </a:t>
            </a:r>
            <a:r>
              <a:rPr dirty="0" err="1"/>
              <a:t>Stajın</a:t>
            </a:r>
            <a:r>
              <a:rPr dirty="0"/>
              <a:t> İME </a:t>
            </a:r>
            <a:r>
              <a:rPr dirty="0" err="1"/>
              <a:t>ile</a:t>
            </a:r>
            <a:r>
              <a:rPr dirty="0"/>
              <a:t> </a:t>
            </a:r>
            <a:r>
              <a:rPr dirty="0" err="1"/>
              <a:t>birleştirilmesinde</a:t>
            </a:r>
            <a:r>
              <a:rPr dirty="0"/>
              <a:t> 40 </a:t>
            </a:r>
            <a:r>
              <a:rPr dirty="0" err="1"/>
              <a:t>gün</a:t>
            </a:r>
            <a:r>
              <a:rPr dirty="0"/>
              <a:t> </a:t>
            </a:r>
            <a:r>
              <a:rPr dirty="0" err="1"/>
              <a:t>aynı</a:t>
            </a:r>
            <a:r>
              <a:rPr dirty="0"/>
              <a:t> </a:t>
            </a:r>
            <a:r>
              <a:rPr dirty="0" err="1"/>
              <a:t>işletmede</a:t>
            </a:r>
            <a:r>
              <a:rPr dirty="0"/>
              <a:t> </a:t>
            </a:r>
            <a:r>
              <a:rPr dirty="0" err="1"/>
              <a:t>yapılabilir</a:t>
            </a:r>
            <a:r>
              <a:rPr dirty="0"/>
              <a:t>. ÇAP </a:t>
            </a:r>
            <a:r>
              <a:rPr dirty="0" err="1"/>
              <a:t>stajı</a:t>
            </a:r>
            <a:r>
              <a:rPr dirty="0"/>
              <a:t> </a:t>
            </a:r>
            <a:r>
              <a:rPr dirty="0" err="1"/>
              <a:t>ve</a:t>
            </a:r>
            <a:r>
              <a:rPr dirty="0"/>
              <a:t> </a:t>
            </a:r>
            <a:r>
              <a:rPr dirty="0" err="1"/>
              <a:t>hafta</a:t>
            </a:r>
            <a:r>
              <a:rPr dirty="0"/>
              <a:t> </a:t>
            </a:r>
            <a:r>
              <a:rPr dirty="0" err="1"/>
              <a:t>sonu</a:t>
            </a:r>
            <a:r>
              <a:rPr dirty="0"/>
              <a:t> </a:t>
            </a:r>
            <a:r>
              <a:rPr dirty="0" err="1"/>
              <a:t>kuralları</a:t>
            </a:r>
            <a:r>
              <a:rPr dirty="0"/>
              <a:t> </a:t>
            </a:r>
            <a:r>
              <a:rPr dirty="0" err="1"/>
              <a:t>için</a:t>
            </a:r>
            <a:r>
              <a:rPr dirty="0"/>
              <a:t> </a:t>
            </a:r>
            <a:r>
              <a:rPr dirty="0" err="1"/>
              <a:t>yönergeye</a:t>
            </a:r>
            <a:r>
              <a:rPr dirty="0"/>
              <a:t> </a:t>
            </a:r>
            <a:r>
              <a:rPr dirty="0" err="1"/>
              <a:t>bakılır</a:t>
            </a:r>
            <a:r>
              <a:rPr dirty="0"/>
              <a:t>. </a:t>
            </a:r>
            <a:r>
              <a:rPr dirty="0" err="1"/>
              <a:t>İstisnalar</a:t>
            </a:r>
            <a:r>
              <a:rPr dirty="0"/>
              <a:t> </a:t>
            </a:r>
            <a:r>
              <a:rPr dirty="0" err="1"/>
              <a:t>bireysel</a:t>
            </a:r>
            <a:r>
              <a:rPr dirty="0"/>
              <a:t> </a:t>
            </a:r>
            <a:r>
              <a:rPr dirty="0" err="1"/>
              <a:t>onay</a:t>
            </a:r>
            <a:r>
              <a:rPr dirty="0"/>
              <a:t> </a:t>
            </a:r>
            <a:r>
              <a:rPr dirty="0" err="1"/>
              <a:t>gerektirir</a:t>
            </a:r>
            <a:r>
              <a:rPr dirty="0"/>
              <a:t>.</a:t>
            </a:r>
          </a:p>
          <a:p>
            <a:endParaRPr dirty="0"/>
          </a:p>
          <a:p>
            <a:r>
              <a:rPr dirty="0" err="1"/>
              <a:t>Kaynaklar</a:t>
            </a:r>
            <a:r>
              <a:rPr dirty="0"/>
              <a:t>:</a:t>
            </a:r>
          </a:p>
          <a:p>
            <a:r>
              <a:rPr dirty="0"/>
              <a:t>KYS.YNG.022_0 Teknoloji Fakültesi İşletmede Mesleki Eğitim </a:t>
            </a:r>
            <a:r>
              <a:rPr dirty="0" err="1"/>
              <a:t>ve</a:t>
            </a:r>
            <a:r>
              <a:rPr dirty="0"/>
              <a:t> </a:t>
            </a:r>
            <a:r>
              <a:rPr dirty="0" err="1"/>
              <a:t>Staj</a:t>
            </a:r>
            <a:r>
              <a:rPr dirty="0"/>
              <a:t> </a:t>
            </a:r>
            <a:r>
              <a:rPr dirty="0" err="1"/>
              <a:t>Yönergesi</a:t>
            </a:r>
            <a:r>
              <a:rPr dirty="0"/>
              <a:t>, 18.01.2024 m.16–18</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Evrak</a:t>
            </a:r>
            <a:r>
              <a:rPr dirty="0"/>
              <a:t> </a:t>
            </a:r>
            <a:r>
              <a:rPr dirty="0" err="1"/>
              <a:t>listesi</a:t>
            </a:r>
            <a:r>
              <a:rPr dirty="0"/>
              <a:t> </a:t>
            </a:r>
            <a:r>
              <a:rPr dirty="0" err="1"/>
              <a:t>ve</a:t>
            </a:r>
            <a:r>
              <a:rPr dirty="0"/>
              <a:t> </a:t>
            </a:r>
            <a:r>
              <a:rPr dirty="0" err="1"/>
              <a:t>teslim</a:t>
            </a:r>
            <a:r>
              <a:rPr dirty="0"/>
              <a:t> </a:t>
            </a:r>
            <a:r>
              <a:rPr dirty="0" err="1"/>
              <a:t>günü</a:t>
            </a:r>
            <a:r>
              <a:rPr dirty="0"/>
              <a:t> </a:t>
            </a:r>
            <a:r>
              <a:rPr dirty="0" err="1"/>
              <a:t>dönem</a:t>
            </a:r>
            <a:r>
              <a:rPr dirty="0"/>
              <a:t> </a:t>
            </a:r>
            <a:r>
              <a:rPr dirty="0" err="1"/>
              <a:t>duyurusundan</a:t>
            </a:r>
            <a:r>
              <a:rPr dirty="0"/>
              <a:t> </a:t>
            </a:r>
            <a:r>
              <a:rPr dirty="0" err="1"/>
              <a:t>alınır</a:t>
            </a:r>
            <a:r>
              <a:rPr dirty="0"/>
              <a:t>. </a:t>
            </a:r>
            <a:r>
              <a:rPr dirty="0" err="1"/>
              <a:t>Komisyonun</a:t>
            </a:r>
            <a:r>
              <a:rPr dirty="0"/>
              <a:t> </a:t>
            </a:r>
            <a:r>
              <a:rPr dirty="0" err="1"/>
              <a:t>iş</a:t>
            </a:r>
            <a:r>
              <a:rPr dirty="0"/>
              <a:t> </a:t>
            </a:r>
            <a:r>
              <a:rPr dirty="0" err="1"/>
              <a:t>yeri</a:t>
            </a:r>
            <a:r>
              <a:rPr dirty="0"/>
              <a:t> </a:t>
            </a:r>
            <a:r>
              <a:rPr dirty="0" err="1"/>
              <a:t>uygunluk</a:t>
            </a:r>
            <a:r>
              <a:rPr dirty="0"/>
              <a:t> </a:t>
            </a:r>
            <a:r>
              <a:rPr dirty="0" err="1"/>
              <a:t>onayı</a:t>
            </a:r>
            <a:r>
              <a:rPr dirty="0"/>
              <a:t> </a:t>
            </a:r>
            <a:r>
              <a:rPr dirty="0" err="1"/>
              <a:t>ile</a:t>
            </a:r>
            <a:r>
              <a:rPr dirty="0"/>
              <a:t> </a:t>
            </a:r>
            <a:r>
              <a:rPr dirty="0" err="1"/>
              <a:t>sigorta</a:t>
            </a:r>
            <a:r>
              <a:rPr dirty="0"/>
              <a:t> </a:t>
            </a:r>
            <a:r>
              <a:rPr dirty="0" err="1"/>
              <a:t>işlemi</a:t>
            </a:r>
            <a:r>
              <a:rPr dirty="0"/>
              <a:t> </a:t>
            </a:r>
            <a:r>
              <a:rPr dirty="0" err="1"/>
              <a:t>ayrı</a:t>
            </a:r>
            <a:r>
              <a:rPr dirty="0"/>
              <a:t> </a:t>
            </a:r>
            <a:r>
              <a:rPr dirty="0" err="1"/>
              <a:t>adımlardır</a:t>
            </a:r>
            <a:r>
              <a:rPr dirty="0"/>
              <a:t>. </a:t>
            </a:r>
            <a:r>
              <a:rPr dirty="0" err="1"/>
              <a:t>Başlangıçtan</a:t>
            </a:r>
            <a:r>
              <a:rPr dirty="0"/>
              <a:t> </a:t>
            </a:r>
            <a:r>
              <a:rPr dirty="0" err="1"/>
              <a:t>önce</a:t>
            </a:r>
            <a:r>
              <a:rPr dirty="0"/>
              <a:t> her </a:t>
            </a:r>
            <a:r>
              <a:rPr dirty="0" err="1"/>
              <a:t>iki</a:t>
            </a:r>
            <a:r>
              <a:rPr dirty="0"/>
              <a:t> </a:t>
            </a:r>
            <a:r>
              <a:rPr dirty="0" err="1"/>
              <a:t>işlem</a:t>
            </a:r>
            <a:r>
              <a:rPr dirty="0"/>
              <a:t> </a:t>
            </a:r>
            <a:r>
              <a:rPr dirty="0" err="1"/>
              <a:t>tamamlanmalıdır</a:t>
            </a:r>
            <a:r>
              <a:rPr dirty="0"/>
              <a:t>.</a:t>
            </a:r>
          </a:p>
          <a:p>
            <a:endParaRPr dirty="0"/>
          </a:p>
          <a:p>
            <a:r>
              <a:rPr dirty="0" err="1"/>
              <a:t>Kaynaklar</a:t>
            </a:r>
            <a:r>
              <a:rPr dirty="0"/>
              <a:t>:</a:t>
            </a:r>
          </a:p>
          <a:p>
            <a:r>
              <a:rPr dirty="0"/>
              <a:t>KYS.YNG.022_0 Teknoloji Fakültesi İşletmede Mesleki Eğitim </a:t>
            </a:r>
            <a:r>
              <a:rPr dirty="0" err="1"/>
              <a:t>ve</a:t>
            </a:r>
            <a:r>
              <a:rPr dirty="0"/>
              <a:t> </a:t>
            </a:r>
            <a:r>
              <a:rPr dirty="0" err="1"/>
              <a:t>Staj</a:t>
            </a:r>
            <a:r>
              <a:rPr dirty="0"/>
              <a:t> </a:t>
            </a:r>
            <a:r>
              <a:rPr dirty="0" err="1"/>
              <a:t>Yönergesi</a:t>
            </a:r>
            <a:r>
              <a:rPr dirty="0"/>
              <a:t>, 18.01.2024 m.7, 18–23; </a:t>
            </a:r>
            <a:r>
              <a:rPr dirty="0" err="1"/>
              <a:t>kaynaklar</a:t>
            </a:r>
            <a:r>
              <a:rPr dirty="0"/>
              <a:t>/BM_TANITIM_SUNUM_Oryantasyon_V3.pptx</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Yönerge </a:t>
            </a:r>
            <a:r>
              <a:rPr dirty="0" err="1"/>
              <a:t>raporun</a:t>
            </a:r>
            <a:r>
              <a:rPr dirty="0"/>
              <a:t> her </a:t>
            </a:r>
            <a:r>
              <a:rPr dirty="0" err="1"/>
              <a:t>sayfasında</a:t>
            </a:r>
            <a:r>
              <a:rPr dirty="0"/>
              <a:t> </a:t>
            </a:r>
            <a:r>
              <a:rPr dirty="0" err="1"/>
              <a:t>sorumlu</a:t>
            </a:r>
            <a:r>
              <a:rPr dirty="0"/>
              <a:t> </a:t>
            </a:r>
            <a:r>
              <a:rPr dirty="0" err="1"/>
              <a:t>mühendis</a:t>
            </a:r>
            <a:r>
              <a:rPr dirty="0"/>
              <a:t> </a:t>
            </a:r>
            <a:r>
              <a:rPr dirty="0" err="1"/>
              <a:t>imzasını</a:t>
            </a:r>
            <a:r>
              <a:rPr dirty="0"/>
              <a:t>, ilk </a:t>
            </a:r>
            <a:r>
              <a:rPr dirty="0" err="1"/>
              <a:t>ve</a:t>
            </a:r>
            <a:r>
              <a:rPr dirty="0"/>
              <a:t> son </a:t>
            </a:r>
            <a:r>
              <a:rPr dirty="0" err="1"/>
              <a:t>sayfalarda</a:t>
            </a:r>
            <a:r>
              <a:rPr dirty="0"/>
              <a:t> </a:t>
            </a:r>
            <a:r>
              <a:rPr dirty="0" err="1"/>
              <a:t>onay</a:t>
            </a:r>
            <a:r>
              <a:rPr dirty="0"/>
              <a:t>/</a:t>
            </a:r>
            <a:r>
              <a:rPr dirty="0" err="1"/>
              <a:t>mühür</a:t>
            </a:r>
            <a:r>
              <a:rPr dirty="0"/>
              <a:t> </a:t>
            </a:r>
            <a:r>
              <a:rPr dirty="0" err="1"/>
              <a:t>şartını</a:t>
            </a:r>
            <a:r>
              <a:rPr dirty="0"/>
              <a:t> </a:t>
            </a:r>
            <a:r>
              <a:rPr dirty="0" err="1"/>
              <a:t>belirtir</a:t>
            </a:r>
            <a:r>
              <a:rPr dirty="0"/>
              <a:t>. </a:t>
            </a:r>
            <a:r>
              <a:rPr dirty="0" err="1"/>
              <a:t>Güncel</a:t>
            </a:r>
            <a:r>
              <a:rPr dirty="0"/>
              <a:t> </a:t>
            </a:r>
            <a:r>
              <a:rPr dirty="0" err="1"/>
              <a:t>elektronik</a:t>
            </a:r>
            <a:r>
              <a:rPr dirty="0"/>
              <a:t> </a:t>
            </a:r>
            <a:r>
              <a:rPr dirty="0" err="1"/>
              <a:t>teslim</a:t>
            </a:r>
            <a:r>
              <a:rPr dirty="0"/>
              <a:t> </a:t>
            </a:r>
            <a:r>
              <a:rPr dirty="0" err="1"/>
              <a:t>uygulaması</a:t>
            </a:r>
            <a:r>
              <a:rPr dirty="0"/>
              <a:t> </a:t>
            </a:r>
            <a:r>
              <a:rPr dirty="0" err="1"/>
              <a:t>varsa</a:t>
            </a:r>
            <a:r>
              <a:rPr dirty="0"/>
              <a:t> </a:t>
            </a:r>
            <a:r>
              <a:rPr dirty="0" err="1"/>
              <a:t>bölüm</a:t>
            </a:r>
            <a:r>
              <a:rPr dirty="0"/>
              <a:t> </a:t>
            </a:r>
            <a:r>
              <a:rPr dirty="0" err="1"/>
              <a:t>duyurusu</a:t>
            </a:r>
            <a:r>
              <a:rPr dirty="0"/>
              <a:t> </a:t>
            </a:r>
            <a:r>
              <a:rPr dirty="0" err="1"/>
              <a:t>izlenir</a:t>
            </a:r>
            <a:r>
              <a:rPr dirty="0"/>
              <a:t>. </a:t>
            </a:r>
            <a:r>
              <a:rPr dirty="0" err="1"/>
              <a:t>Stajın</a:t>
            </a:r>
            <a:r>
              <a:rPr dirty="0"/>
              <a:t> </a:t>
            </a:r>
            <a:r>
              <a:rPr dirty="0" err="1"/>
              <a:t>fiilen</a:t>
            </a:r>
            <a:r>
              <a:rPr dirty="0"/>
              <a:t> </a:t>
            </a:r>
            <a:r>
              <a:rPr dirty="0" err="1"/>
              <a:t>yapılması</a:t>
            </a:r>
            <a:r>
              <a:rPr dirty="0"/>
              <a:t> </a:t>
            </a:r>
            <a:r>
              <a:rPr dirty="0" err="1"/>
              <a:t>ile</a:t>
            </a:r>
            <a:r>
              <a:rPr dirty="0"/>
              <a:t> </a:t>
            </a:r>
            <a:r>
              <a:rPr dirty="0" err="1"/>
              <a:t>komisyonca</a:t>
            </a:r>
            <a:r>
              <a:rPr dirty="0"/>
              <a:t> </a:t>
            </a:r>
            <a:r>
              <a:rPr dirty="0" err="1"/>
              <a:t>kabulü</a:t>
            </a:r>
            <a:r>
              <a:rPr dirty="0"/>
              <a:t> </a:t>
            </a:r>
            <a:r>
              <a:rPr dirty="0" err="1"/>
              <a:t>farklıdır</a:t>
            </a:r>
            <a:r>
              <a:rPr dirty="0"/>
              <a:t>.</a:t>
            </a:r>
          </a:p>
          <a:p>
            <a:endParaRPr dirty="0"/>
          </a:p>
          <a:p>
            <a:r>
              <a:rPr dirty="0" err="1"/>
              <a:t>Kaynaklar</a:t>
            </a:r>
            <a:r>
              <a:rPr dirty="0"/>
              <a:t>:</a:t>
            </a:r>
          </a:p>
          <a:p>
            <a:r>
              <a:rPr dirty="0"/>
              <a:t>KYS.YNG.022_0 Teknoloji Fakültesi İşletmede Mesleki Eğitim </a:t>
            </a:r>
            <a:r>
              <a:rPr dirty="0" err="1"/>
              <a:t>ve</a:t>
            </a:r>
            <a:r>
              <a:rPr dirty="0"/>
              <a:t> </a:t>
            </a:r>
            <a:r>
              <a:rPr dirty="0" err="1"/>
              <a:t>Staj</a:t>
            </a:r>
            <a:r>
              <a:rPr dirty="0"/>
              <a:t> </a:t>
            </a:r>
            <a:r>
              <a:rPr dirty="0" err="1"/>
              <a:t>Yönergesi</a:t>
            </a:r>
            <a:r>
              <a:rPr dirty="0"/>
              <a:t>, 18.01.2024 m.24–30</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Güncel</a:t>
            </a:r>
            <a:r>
              <a:rPr dirty="0"/>
              <a:t> </a:t>
            </a:r>
            <a:r>
              <a:rPr dirty="0" err="1"/>
              <a:t>duyuru</a:t>
            </a:r>
            <a:r>
              <a:rPr dirty="0"/>
              <a:t> </a:t>
            </a:r>
            <a:r>
              <a:rPr dirty="0" err="1"/>
              <a:t>kabul</a:t>
            </a:r>
            <a:r>
              <a:rPr dirty="0"/>
              <a:t> </a:t>
            </a:r>
            <a:r>
              <a:rPr dirty="0" err="1"/>
              <a:t>formunun</a:t>
            </a:r>
            <a:r>
              <a:rPr dirty="0"/>
              <a:t> </a:t>
            </a:r>
            <a:r>
              <a:rPr dirty="0" err="1"/>
              <a:t>üç</a:t>
            </a:r>
            <a:r>
              <a:rPr dirty="0"/>
              <a:t> </a:t>
            </a:r>
            <a:r>
              <a:rPr dirty="0" err="1"/>
              <a:t>nüsha</a:t>
            </a:r>
            <a:r>
              <a:rPr dirty="0"/>
              <a:t> </a:t>
            </a:r>
            <a:r>
              <a:rPr dirty="0" err="1"/>
              <a:t>hazırlanmasını</a:t>
            </a:r>
            <a:r>
              <a:rPr dirty="0"/>
              <a:t>, </a:t>
            </a:r>
            <a:r>
              <a:rPr dirty="0" err="1"/>
              <a:t>öğrenci-firma-bölüm</a:t>
            </a:r>
            <a:r>
              <a:rPr dirty="0"/>
              <a:t> </a:t>
            </a:r>
            <a:r>
              <a:rPr dirty="0" err="1"/>
              <a:t>imzalarını</a:t>
            </a:r>
            <a:r>
              <a:rPr dirty="0"/>
              <a:t> </a:t>
            </a:r>
            <a:r>
              <a:rPr dirty="0" err="1"/>
              <a:t>ve</a:t>
            </a:r>
            <a:r>
              <a:rPr dirty="0"/>
              <a:t> </a:t>
            </a:r>
            <a:r>
              <a:rPr dirty="0" err="1"/>
              <a:t>evrakın</a:t>
            </a:r>
            <a:r>
              <a:rPr dirty="0"/>
              <a:t> </a:t>
            </a:r>
            <a:r>
              <a:rPr dirty="0" err="1"/>
              <a:t>elden</a:t>
            </a:r>
            <a:r>
              <a:rPr dirty="0"/>
              <a:t> </a:t>
            </a:r>
            <a:r>
              <a:rPr dirty="0" err="1"/>
              <a:t>teslimini</a:t>
            </a:r>
            <a:r>
              <a:rPr dirty="0"/>
              <a:t> </a:t>
            </a:r>
            <a:r>
              <a:rPr dirty="0" err="1"/>
              <a:t>belirtir</a:t>
            </a:r>
            <a:r>
              <a:rPr dirty="0"/>
              <a:t>. </a:t>
            </a:r>
            <a:r>
              <a:rPr dirty="0" err="1"/>
              <a:t>Ayrıntılar</a:t>
            </a:r>
            <a:r>
              <a:rPr dirty="0"/>
              <a:t> BYS </a:t>
            </a:r>
            <a:r>
              <a:rPr dirty="0" err="1"/>
              <a:t>ve</a:t>
            </a:r>
            <a:r>
              <a:rPr dirty="0"/>
              <a:t> MUYS </a:t>
            </a:r>
            <a:r>
              <a:rPr dirty="0" err="1"/>
              <a:t>üzerinden</a:t>
            </a:r>
            <a:r>
              <a:rPr dirty="0"/>
              <a:t> </a:t>
            </a:r>
            <a:r>
              <a:rPr dirty="0" err="1"/>
              <a:t>paylaşılır</a:t>
            </a:r>
            <a:r>
              <a:rPr dirty="0"/>
              <a:t>. </a:t>
            </a:r>
            <a:r>
              <a:rPr dirty="0" err="1"/>
              <a:t>Devamsızlık</a:t>
            </a:r>
            <a:r>
              <a:rPr dirty="0"/>
              <a:t> İME </a:t>
            </a:r>
            <a:r>
              <a:rPr dirty="0" err="1"/>
              <a:t>süresinin</a:t>
            </a:r>
            <a:r>
              <a:rPr dirty="0"/>
              <a:t> %20’sini </a:t>
            </a:r>
            <a:r>
              <a:rPr dirty="0" err="1"/>
              <a:t>aşamaz</a:t>
            </a:r>
            <a:r>
              <a:rPr dirty="0"/>
              <a:t>. 2026 </a:t>
            </a:r>
            <a:r>
              <a:rPr dirty="0" err="1"/>
              <a:t>tarihleri</a:t>
            </a:r>
            <a:r>
              <a:rPr dirty="0"/>
              <a:t> yeni </a:t>
            </a:r>
            <a:r>
              <a:rPr dirty="0" err="1"/>
              <a:t>öğrencilerin</a:t>
            </a:r>
            <a:r>
              <a:rPr dirty="0"/>
              <a:t> </a:t>
            </a:r>
            <a:r>
              <a:rPr dirty="0" err="1"/>
              <a:t>gelecekteki</a:t>
            </a:r>
            <a:r>
              <a:rPr dirty="0"/>
              <a:t> İME </a:t>
            </a:r>
            <a:r>
              <a:rPr dirty="0" err="1"/>
              <a:t>takvimi</a:t>
            </a:r>
            <a:r>
              <a:rPr dirty="0"/>
              <a:t> </a:t>
            </a:r>
            <a:r>
              <a:rPr dirty="0" err="1"/>
              <a:t>değildir</a:t>
            </a:r>
            <a:r>
              <a:rPr dirty="0"/>
              <a:t>.</a:t>
            </a:r>
          </a:p>
          <a:p>
            <a:endParaRPr dirty="0"/>
          </a:p>
          <a:p>
            <a:r>
              <a:rPr dirty="0" err="1"/>
              <a:t>Kaynaklar</a:t>
            </a:r>
            <a:r>
              <a:rPr dirty="0"/>
              <a:t>:</a:t>
            </a:r>
          </a:p>
          <a:p>
            <a:r>
              <a:rPr dirty="0"/>
              <a:t>https://</a:t>
            </a:r>
            <a:r>
              <a:rPr dirty="0" err="1"/>
              <a:t>bm.subu.edu.tr</a:t>
            </a:r>
            <a:r>
              <a:rPr dirty="0"/>
              <a:t>/tr/node/1176; KYS.YNG.022_0 Teknoloji Fakültesi İşletmede Mesleki Eğitim </a:t>
            </a:r>
            <a:r>
              <a:rPr dirty="0" err="1"/>
              <a:t>ve</a:t>
            </a:r>
            <a:r>
              <a:rPr dirty="0"/>
              <a:t> </a:t>
            </a:r>
            <a:r>
              <a:rPr dirty="0" err="1"/>
              <a:t>Staj</a:t>
            </a:r>
            <a:r>
              <a:rPr dirty="0"/>
              <a:t> </a:t>
            </a:r>
            <a:r>
              <a:rPr dirty="0" err="1"/>
              <a:t>Yönergesi</a:t>
            </a:r>
            <a:r>
              <a:rPr dirty="0"/>
              <a:t>, 18.01.2024 m.12–14</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28.08.2026 </a:t>
            </a:r>
            <a:r>
              <a:rPr dirty="0" err="1"/>
              <a:t>bölüm</a:t>
            </a:r>
            <a:r>
              <a:rPr dirty="0"/>
              <a:t> </a:t>
            </a:r>
            <a:r>
              <a:rPr dirty="0" err="1"/>
              <a:t>duyurusu</a:t>
            </a:r>
            <a:r>
              <a:rPr dirty="0"/>
              <a:t>. </a:t>
            </a:r>
            <a:r>
              <a:rPr dirty="0" err="1"/>
              <a:t>Staj</a:t>
            </a:r>
            <a:r>
              <a:rPr dirty="0"/>
              <a:t> </a:t>
            </a:r>
            <a:r>
              <a:rPr dirty="0" err="1"/>
              <a:t>yükümlülüğü</a:t>
            </a:r>
            <a:r>
              <a:rPr dirty="0"/>
              <a:t> </a:t>
            </a:r>
            <a:r>
              <a:rPr dirty="0" err="1"/>
              <a:t>tamamlanmadan</a:t>
            </a:r>
            <a:r>
              <a:rPr dirty="0"/>
              <a:t> İME </a:t>
            </a:r>
            <a:r>
              <a:rPr dirty="0" err="1"/>
              <a:t>seçilirse</a:t>
            </a:r>
            <a:r>
              <a:rPr dirty="0"/>
              <a:t> </a:t>
            </a:r>
            <a:r>
              <a:rPr dirty="0" err="1"/>
              <a:t>dönem</a:t>
            </a:r>
            <a:r>
              <a:rPr dirty="0"/>
              <a:t> </a:t>
            </a:r>
            <a:r>
              <a:rPr dirty="0" err="1"/>
              <a:t>sonunda</a:t>
            </a:r>
            <a:r>
              <a:rPr dirty="0"/>
              <a:t> hem </a:t>
            </a:r>
            <a:r>
              <a:rPr dirty="0" err="1"/>
              <a:t>Staj</a:t>
            </a:r>
            <a:r>
              <a:rPr dirty="0"/>
              <a:t> hem </a:t>
            </a:r>
            <a:r>
              <a:rPr dirty="0" err="1"/>
              <a:t>ön</a:t>
            </a:r>
            <a:r>
              <a:rPr dirty="0"/>
              <a:t> </a:t>
            </a:r>
            <a:r>
              <a:rPr dirty="0" err="1"/>
              <a:t>koşul</a:t>
            </a:r>
            <a:r>
              <a:rPr dirty="0"/>
              <a:t> </a:t>
            </a:r>
            <a:r>
              <a:rPr dirty="0" err="1"/>
              <a:t>nedeniyle</a:t>
            </a:r>
            <a:r>
              <a:rPr dirty="0"/>
              <a:t> İME </a:t>
            </a:r>
            <a:r>
              <a:rPr dirty="0" err="1"/>
              <a:t>başarısız</a:t>
            </a:r>
            <a:r>
              <a:rPr dirty="0"/>
              <a:t> </a:t>
            </a:r>
            <a:r>
              <a:rPr dirty="0" err="1"/>
              <a:t>sayılır</a:t>
            </a:r>
            <a:r>
              <a:rPr dirty="0"/>
              <a:t>. </a:t>
            </a:r>
            <a:r>
              <a:rPr dirty="0" err="1"/>
              <a:t>İME’ye</a:t>
            </a:r>
            <a:r>
              <a:rPr dirty="0"/>
              <a:t> </a:t>
            </a:r>
            <a:r>
              <a:rPr dirty="0" err="1"/>
              <a:t>başlamadan</a:t>
            </a:r>
            <a:r>
              <a:rPr dirty="0"/>
              <a:t> </a:t>
            </a:r>
            <a:r>
              <a:rPr dirty="0" err="1"/>
              <a:t>kabul</a:t>
            </a:r>
            <a:r>
              <a:rPr dirty="0"/>
              <a:t> </a:t>
            </a:r>
            <a:r>
              <a:rPr dirty="0" err="1"/>
              <a:t>edilmiş</a:t>
            </a:r>
            <a:r>
              <a:rPr dirty="0"/>
              <a:t> 40 </a:t>
            </a:r>
            <a:r>
              <a:rPr dirty="0" err="1"/>
              <a:t>gün</a:t>
            </a:r>
            <a:r>
              <a:rPr dirty="0"/>
              <a:t> </a:t>
            </a:r>
            <a:r>
              <a:rPr dirty="0" err="1"/>
              <a:t>şartı</a:t>
            </a:r>
            <a:r>
              <a:rPr dirty="0"/>
              <a:t> </a:t>
            </a:r>
            <a:r>
              <a:rPr dirty="0" err="1"/>
              <a:t>ilgili</a:t>
            </a:r>
            <a:r>
              <a:rPr dirty="0"/>
              <a:t> </a:t>
            </a:r>
            <a:r>
              <a:rPr dirty="0" err="1"/>
              <a:t>yönerge</a:t>
            </a:r>
            <a:r>
              <a:rPr dirty="0"/>
              <a:t> </a:t>
            </a:r>
            <a:r>
              <a:rPr dirty="0" err="1"/>
              <a:t>ve</a:t>
            </a:r>
            <a:r>
              <a:rPr dirty="0"/>
              <a:t> 2026–2027 İME </a:t>
            </a:r>
            <a:r>
              <a:rPr dirty="0" err="1"/>
              <a:t>duyurusuyla</a:t>
            </a:r>
            <a:r>
              <a:rPr dirty="0"/>
              <a:t> </a:t>
            </a:r>
            <a:r>
              <a:rPr dirty="0" err="1"/>
              <a:t>birlikte</a:t>
            </a:r>
            <a:r>
              <a:rPr dirty="0"/>
              <a:t> </a:t>
            </a:r>
            <a:r>
              <a:rPr dirty="0" err="1"/>
              <a:t>değerlendirilir</a:t>
            </a:r>
            <a:r>
              <a:rPr dirty="0"/>
              <a:t>.</a:t>
            </a:r>
          </a:p>
          <a:p>
            <a:endParaRPr dirty="0"/>
          </a:p>
          <a:p>
            <a:r>
              <a:rPr dirty="0" err="1"/>
              <a:t>Kaynaklar</a:t>
            </a:r>
            <a:r>
              <a:rPr dirty="0"/>
              <a:t>:</a:t>
            </a:r>
          </a:p>
          <a:p>
            <a:r>
              <a:rPr dirty="0"/>
              <a:t>https://</a:t>
            </a:r>
            <a:r>
              <a:rPr dirty="0" err="1"/>
              <a:t>bm.subu.edu.tr</a:t>
            </a:r>
            <a:r>
              <a:rPr dirty="0"/>
              <a:t>/tr/node/1178</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Sınav, </a:t>
            </a:r>
            <a:r>
              <a:rPr dirty="0" err="1"/>
              <a:t>ödev</a:t>
            </a:r>
            <a:r>
              <a:rPr dirty="0"/>
              <a:t>, </a:t>
            </a:r>
            <a:r>
              <a:rPr dirty="0" err="1"/>
              <a:t>proje</a:t>
            </a:r>
            <a:r>
              <a:rPr dirty="0"/>
              <a:t> </a:t>
            </a:r>
            <a:r>
              <a:rPr dirty="0" err="1"/>
              <a:t>ve</a:t>
            </a:r>
            <a:r>
              <a:rPr dirty="0"/>
              <a:t> </a:t>
            </a:r>
            <a:r>
              <a:rPr dirty="0" err="1"/>
              <a:t>dijital</a:t>
            </a:r>
            <a:r>
              <a:rPr dirty="0"/>
              <a:t> </a:t>
            </a:r>
            <a:r>
              <a:rPr dirty="0" err="1"/>
              <a:t>ortam</a:t>
            </a:r>
            <a:endParaRPr dirty="0"/>
          </a:p>
          <a:p>
            <a:endParaRPr dirty="0"/>
          </a:p>
          <a:p>
            <a:r>
              <a:rPr dirty="0" err="1"/>
              <a:t>Kaynaklar</a:t>
            </a:r>
            <a:r>
              <a:rPr dirty="0"/>
              <a:t>:</a:t>
            </a:r>
          </a:p>
          <a:p>
            <a:r>
              <a:rPr dirty="0" err="1"/>
              <a:t>Kullanıcının</a:t>
            </a:r>
            <a:r>
              <a:rPr dirty="0"/>
              <a:t> </a:t>
            </a:r>
            <a:r>
              <a:rPr dirty="0" err="1"/>
              <a:t>sunduğu</a:t>
            </a:r>
            <a:r>
              <a:rPr dirty="0"/>
              <a:t> </a:t>
            </a:r>
            <a:r>
              <a:rPr dirty="0" err="1"/>
              <a:t>kurumsal</a:t>
            </a:r>
            <a:r>
              <a:rPr dirty="0"/>
              <a:t> PowerPoint </a:t>
            </a:r>
            <a:r>
              <a:rPr dirty="0" err="1"/>
              <a:t>şablonu</a:t>
            </a:r>
            <a:r>
              <a:rPr dirty="0"/>
              <a:t> </a:t>
            </a:r>
            <a:r>
              <a:rPr dirty="0" err="1"/>
              <a:t>ve</a:t>
            </a:r>
            <a:r>
              <a:rPr dirty="0"/>
              <a:t> </a:t>
            </a:r>
            <a:r>
              <a:rPr dirty="0" err="1"/>
              <a:t>oryantasyon</a:t>
            </a:r>
            <a:r>
              <a:rPr dirty="0"/>
              <a:t> </a:t>
            </a:r>
            <a:r>
              <a:rPr dirty="0" err="1"/>
              <a:t>gündemi</a:t>
            </a:r>
            <a:r>
              <a:rPr dirty="0"/>
              <a:t>.</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Kodun </a:t>
            </a:r>
            <a:r>
              <a:rPr dirty="0" err="1"/>
              <a:t>değişken</a:t>
            </a:r>
            <a:r>
              <a:rPr dirty="0"/>
              <a:t> </a:t>
            </a:r>
            <a:r>
              <a:rPr dirty="0" err="1"/>
              <a:t>adlarını</a:t>
            </a:r>
            <a:r>
              <a:rPr dirty="0"/>
              <a:t> </a:t>
            </a:r>
            <a:r>
              <a:rPr dirty="0" err="1"/>
              <a:t>değiştirmek</a:t>
            </a:r>
            <a:r>
              <a:rPr dirty="0"/>
              <a:t> </a:t>
            </a:r>
            <a:r>
              <a:rPr dirty="0" err="1"/>
              <a:t>veya</a:t>
            </a:r>
            <a:r>
              <a:rPr dirty="0"/>
              <a:t> </a:t>
            </a:r>
            <a:r>
              <a:rPr dirty="0" err="1"/>
              <a:t>metni</a:t>
            </a:r>
            <a:r>
              <a:rPr dirty="0"/>
              <a:t> </a:t>
            </a:r>
            <a:r>
              <a:rPr dirty="0" err="1"/>
              <a:t>yeniden</a:t>
            </a:r>
            <a:r>
              <a:rPr dirty="0"/>
              <a:t> </a:t>
            </a:r>
            <a:r>
              <a:rPr dirty="0" err="1"/>
              <a:t>ifade</a:t>
            </a:r>
            <a:r>
              <a:rPr dirty="0"/>
              <a:t> </a:t>
            </a:r>
            <a:r>
              <a:rPr dirty="0" err="1"/>
              <a:t>etmek</a:t>
            </a:r>
            <a:r>
              <a:rPr dirty="0"/>
              <a:t> </a:t>
            </a:r>
            <a:r>
              <a:rPr dirty="0" err="1"/>
              <a:t>tek</a:t>
            </a:r>
            <a:r>
              <a:rPr dirty="0"/>
              <a:t> </a:t>
            </a:r>
            <a:r>
              <a:rPr dirty="0" err="1"/>
              <a:t>başına</a:t>
            </a:r>
            <a:r>
              <a:rPr dirty="0"/>
              <a:t> </a:t>
            </a:r>
            <a:r>
              <a:rPr dirty="0" err="1"/>
              <a:t>özgünlük</a:t>
            </a:r>
            <a:r>
              <a:rPr dirty="0"/>
              <a:t> </a:t>
            </a:r>
            <a:r>
              <a:rPr dirty="0" err="1"/>
              <a:t>sağlamaz</a:t>
            </a:r>
            <a:r>
              <a:rPr dirty="0"/>
              <a:t>. </a:t>
            </a:r>
            <a:r>
              <a:rPr dirty="0" err="1"/>
              <a:t>Kaynakları</a:t>
            </a:r>
            <a:r>
              <a:rPr dirty="0"/>
              <a:t> </a:t>
            </a:r>
            <a:r>
              <a:rPr dirty="0" err="1"/>
              <a:t>ve</a:t>
            </a:r>
            <a:r>
              <a:rPr dirty="0"/>
              <a:t> </a:t>
            </a:r>
            <a:r>
              <a:rPr dirty="0" err="1"/>
              <a:t>kendi</a:t>
            </a:r>
            <a:r>
              <a:rPr dirty="0"/>
              <a:t> </a:t>
            </a:r>
            <a:r>
              <a:rPr dirty="0" err="1"/>
              <a:t>katkınızı</a:t>
            </a:r>
            <a:r>
              <a:rPr dirty="0"/>
              <a:t> </a:t>
            </a:r>
            <a:r>
              <a:rPr dirty="0" err="1"/>
              <a:t>açıklayın</a:t>
            </a:r>
            <a:r>
              <a:rPr dirty="0"/>
              <a:t>. Dersin </a:t>
            </a:r>
            <a:r>
              <a:rPr dirty="0" err="1"/>
              <a:t>ilan</a:t>
            </a:r>
            <a:r>
              <a:rPr dirty="0"/>
              <a:t> </a:t>
            </a:r>
            <a:r>
              <a:rPr dirty="0" err="1"/>
              <a:t>edilen</a:t>
            </a:r>
            <a:r>
              <a:rPr dirty="0"/>
              <a:t> </a:t>
            </a:r>
            <a:r>
              <a:rPr dirty="0" err="1"/>
              <a:t>değerlendirme</a:t>
            </a:r>
            <a:r>
              <a:rPr dirty="0"/>
              <a:t> </a:t>
            </a:r>
            <a:r>
              <a:rPr dirty="0" err="1"/>
              <a:t>kuralları</a:t>
            </a:r>
            <a:r>
              <a:rPr dirty="0"/>
              <a:t> </a:t>
            </a:r>
            <a:r>
              <a:rPr dirty="0" err="1"/>
              <a:t>esas</a:t>
            </a:r>
            <a:r>
              <a:rPr dirty="0"/>
              <a:t> </a:t>
            </a:r>
            <a:r>
              <a:rPr dirty="0" err="1"/>
              <a:t>alınır</a:t>
            </a:r>
            <a:r>
              <a:rPr dirty="0"/>
              <a:t>.</a:t>
            </a:r>
          </a:p>
          <a:p>
            <a:endParaRPr dirty="0"/>
          </a:p>
          <a:p>
            <a:r>
              <a:rPr dirty="0" err="1"/>
              <a:t>Kaynaklar</a:t>
            </a:r>
            <a:r>
              <a:rPr dirty="0"/>
              <a:t>:</a:t>
            </a:r>
          </a:p>
          <a:p>
            <a:r>
              <a:rPr dirty="0"/>
              <a:t>KYS.YNG.045_4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Sınav Yönergesi, 30.07.2026 m.18; 2547 </a:t>
            </a:r>
            <a:r>
              <a:rPr dirty="0" err="1"/>
              <a:t>sayılı</a:t>
            </a:r>
            <a:r>
              <a:rPr dirty="0"/>
              <a:t> Kanun m.54; https://</a:t>
            </a:r>
            <a:r>
              <a:rPr dirty="0" err="1"/>
              <a:t>hukuk.bingol.edu.tr</a:t>
            </a:r>
            <a:r>
              <a:rPr dirty="0"/>
              <a:t>/</a:t>
            </a:r>
            <a:r>
              <a:rPr dirty="0" err="1"/>
              <a:t>sorusturma-rehberi</a:t>
            </a:r>
            <a:r>
              <a:rPr dirty="0"/>
              <a:t>/</a:t>
            </a:r>
            <a:r>
              <a:rPr dirty="0" err="1"/>
              <a:t>ogrenci-disiplin-sorusturmasi</a:t>
            </a:r>
            <a:r>
              <a:rPr dirty="0"/>
              <a:t>/</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KYS.YNG.045_4 Lisans ve Ön Lisans Eğitim-Öğretim ve Sınav Yönergesi, Revizyon 4, 30.07.2026. Kullanıcının kaynaklar klasöründeki PDF. Kullanıcının sağladığı SINAVLARDA UYULMASI GEREKEN TEMEL KURALLAR.pdf, s.1. 2547 sayılı Yükseköğretim Kanunu, m.54. Resmî kaynak: https://www.yokak.gov.tr/documents/mevzuatlar/1.5.2547.pdf (16.09.2026 erişimi).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KYS.YNG.045_4, Revizyon 4 (30.07.2026), m.19/1–8. Temel Kurallar PDF’si m.2–6. Öğretim elemanı onayı olmadan başka salonda girilen sınav geçersizdir. Cihazların sorumluluğu öğrenciye aittir. Su dışında yiyecek ve içecek getirilmemelidir.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KYS.YNG.045_4, m.18/18–19 ve m.19/5, 9, 12–16. Temel Kurallar PDF’si m.3, 9, 12–14. Çıkış süresinde temel kurallar PDF’sindeki 15 dakika yerine daha güncel Revizyon 4 m.19/12’deki 20 dakika esas alınmıştır. Sağlık çıkışı m.19/13 istisnasıdır. Salonu etkileyen olağanüstü durumda m.19/12 uyarınca kayıp süre kadar ek süre verilir.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KYS.YNG.045_4, m.15/8, m.18/11–13 ve m.19/7, 10–11. Sınav notunun 0 olması her durumda otomatik ders FF sonucu olarak yorumlanmamalıdır. Final ve bütünleme kısıtı için soruşturmayla fiilin tespiti ve ilgili dersten FF şartları birlikte aranır. Soru veya yanıtları kâğıda yazarak dışarı çıkarma girişimi m.19/17 kapsamında kopya girişimidir.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2547 sayılı Kanun m.54/1-a(5), b(1), c(5), ç(4). Kaynak: https://www.yokak.gov.tr/documents/mevzuatlar/1.5.2547.pdf (16.09.2026 erişimi). Bunlar kanundaki fiil-ceza eşleşmeleridir. Somut olayın değerlendirmesini ve kararı yetkili makam yapar.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2547 sayılı Kanun m.54/5, 7, 9, 10-ç/e. Kaynak: https://www.yokak.gov.tr/documents/mevzuatlar/1.5.2547.pdf . KYS.YNG.045_4 m.18/13. Savunma sözlü veya yazılı sunulabilir. Tutanak nihai disiplin cezası kararı değildir.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Başvuru</a:t>
            </a:r>
            <a:r>
              <a:rPr dirty="0"/>
              <a:t> </a:t>
            </a:r>
            <a:r>
              <a:rPr dirty="0" err="1"/>
              <a:t>koşulları</a:t>
            </a:r>
            <a:r>
              <a:rPr dirty="0"/>
              <a:t> </a:t>
            </a:r>
            <a:r>
              <a:rPr dirty="0" err="1"/>
              <a:t>ve</a:t>
            </a:r>
            <a:r>
              <a:rPr dirty="0"/>
              <a:t> </a:t>
            </a:r>
            <a:r>
              <a:rPr dirty="0" err="1"/>
              <a:t>fırsatların</a:t>
            </a:r>
            <a:r>
              <a:rPr dirty="0"/>
              <a:t> </a:t>
            </a:r>
            <a:r>
              <a:rPr dirty="0" err="1"/>
              <a:t>takibi</a:t>
            </a:r>
            <a:endParaRPr dirty="0"/>
          </a:p>
          <a:p>
            <a:endParaRPr dirty="0"/>
          </a:p>
          <a:p>
            <a:r>
              <a:rPr dirty="0" err="1"/>
              <a:t>Kaynaklar</a:t>
            </a:r>
            <a:r>
              <a:rPr dirty="0"/>
              <a:t>:</a:t>
            </a:r>
          </a:p>
          <a:p>
            <a:r>
              <a:rPr dirty="0" err="1"/>
              <a:t>Kullanıcının</a:t>
            </a:r>
            <a:r>
              <a:rPr dirty="0"/>
              <a:t> </a:t>
            </a:r>
            <a:r>
              <a:rPr dirty="0" err="1"/>
              <a:t>sunduğu</a:t>
            </a:r>
            <a:r>
              <a:rPr dirty="0"/>
              <a:t> </a:t>
            </a:r>
            <a:r>
              <a:rPr dirty="0" err="1"/>
              <a:t>kurumsal</a:t>
            </a:r>
            <a:r>
              <a:rPr dirty="0"/>
              <a:t> PowerPoint </a:t>
            </a:r>
            <a:r>
              <a:rPr dirty="0" err="1"/>
              <a:t>şablonu</a:t>
            </a:r>
            <a:r>
              <a:rPr dirty="0"/>
              <a:t> </a:t>
            </a:r>
            <a:r>
              <a:rPr dirty="0" err="1"/>
              <a:t>ve</a:t>
            </a:r>
            <a:r>
              <a:rPr dirty="0"/>
              <a:t> </a:t>
            </a:r>
            <a:r>
              <a:rPr dirty="0" err="1"/>
              <a:t>oryantasyon</a:t>
            </a:r>
            <a:r>
              <a:rPr dirty="0"/>
              <a:t> </a:t>
            </a:r>
            <a:r>
              <a:rPr dirty="0" err="1"/>
              <a:t>gündemi</a:t>
            </a:r>
            <a:r>
              <a:rPr dirty="0"/>
              <a:t>.</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Yurt </a:t>
            </a:r>
            <a:r>
              <a:rPr dirty="0" err="1"/>
              <a:t>dışı</a:t>
            </a:r>
            <a:r>
              <a:rPr dirty="0"/>
              <a:t> </a:t>
            </a:r>
            <a:r>
              <a:rPr dirty="0" err="1"/>
              <a:t>stajın</a:t>
            </a:r>
            <a:r>
              <a:rPr dirty="0"/>
              <a:t> </a:t>
            </a:r>
            <a:r>
              <a:rPr dirty="0" err="1"/>
              <a:t>zorunlu</a:t>
            </a:r>
            <a:r>
              <a:rPr dirty="0"/>
              <a:t> </a:t>
            </a:r>
            <a:r>
              <a:rPr dirty="0" err="1"/>
              <a:t>staj</a:t>
            </a:r>
            <a:r>
              <a:rPr dirty="0"/>
              <a:t> </a:t>
            </a:r>
            <a:r>
              <a:rPr dirty="0" err="1"/>
              <a:t>veya</a:t>
            </a:r>
            <a:r>
              <a:rPr dirty="0"/>
              <a:t> İME </a:t>
            </a:r>
            <a:r>
              <a:rPr dirty="0" err="1"/>
              <a:t>yerine</a:t>
            </a:r>
            <a:r>
              <a:rPr dirty="0"/>
              <a:t> </a:t>
            </a:r>
            <a:r>
              <a:rPr dirty="0" err="1"/>
              <a:t>kabulü</a:t>
            </a:r>
            <a:r>
              <a:rPr dirty="0"/>
              <a:t> </a:t>
            </a:r>
            <a:r>
              <a:rPr dirty="0" err="1"/>
              <a:t>için</a:t>
            </a:r>
            <a:r>
              <a:rPr dirty="0"/>
              <a:t> </a:t>
            </a:r>
            <a:r>
              <a:rPr dirty="0" err="1"/>
              <a:t>bölüm</a:t>
            </a:r>
            <a:r>
              <a:rPr dirty="0"/>
              <a:t> </a:t>
            </a:r>
            <a:r>
              <a:rPr dirty="0" err="1"/>
              <a:t>onayı</a:t>
            </a:r>
            <a:r>
              <a:rPr dirty="0"/>
              <a:t> </a:t>
            </a:r>
            <a:r>
              <a:rPr dirty="0" err="1"/>
              <a:t>gerekir</a:t>
            </a:r>
            <a:r>
              <a:rPr dirty="0"/>
              <a:t>.</a:t>
            </a:r>
          </a:p>
          <a:p>
            <a:endParaRPr dirty="0"/>
          </a:p>
          <a:p>
            <a:r>
              <a:rPr dirty="0" err="1"/>
              <a:t>Kaynaklar</a:t>
            </a:r>
            <a:r>
              <a:rPr dirty="0"/>
              <a:t>:</a:t>
            </a:r>
          </a:p>
          <a:p>
            <a:r>
              <a:rPr dirty="0"/>
              <a:t>KYS.SRC.4.002.040_0 Erasmus Giden Öğrenci İşlemleri Alt </a:t>
            </a:r>
            <a:r>
              <a:rPr dirty="0" err="1"/>
              <a:t>Detay</a:t>
            </a:r>
            <a:r>
              <a:rPr dirty="0"/>
              <a:t> </a:t>
            </a:r>
            <a:r>
              <a:rPr dirty="0" err="1"/>
              <a:t>Süreci</a:t>
            </a:r>
            <a:r>
              <a:rPr dirty="0"/>
              <a:t>; https://</a:t>
            </a:r>
            <a:r>
              <a:rPr dirty="0" err="1"/>
              <a:t>www.ua.gov.tr</a:t>
            </a:r>
            <a:r>
              <a:rPr dirty="0"/>
              <a:t>/media/</a:t>
            </a:r>
            <a:r>
              <a:rPr dirty="0" err="1"/>
              <a:t>zpvfmrzk</a:t>
            </a:r>
            <a:r>
              <a:rPr dirty="0"/>
              <a:t>/2026-uygulama-el-kitabı-değişikliklerden-arındırılmış-metin.pdf; https://</a:t>
            </a:r>
            <a:r>
              <a:rPr dirty="0" err="1"/>
              <a:t>erasmus.subu.edu.tr</a:t>
            </a:r>
            <a:r>
              <a:rPr dirty="0"/>
              <a:t>/tr/</a:t>
            </a:r>
            <a:r>
              <a:rPr dirty="0" err="1"/>
              <a:t>senato-ve-komisyon-kararlari</a:t>
            </a:r>
            <a:endParaRPr dirty="0"/>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Henüz</a:t>
            </a:r>
            <a:r>
              <a:rPr dirty="0"/>
              <a:t> </a:t>
            </a:r>
            <a:r>
              <a:rPr dirty="0" err="1"/>
              <a:t>transkripti</a:t>
            </a:r>
            <a:r>
              <a:rPr dirty="0"/>
              <a:t> </a:t>
            </a:r>
            <a:r>
              <a:rPr dirty="0" err="1"/>
              <a:t>oluşmamış</a:t>
            </a:r>
            <a:r>
              <a:rPr dirty="0"/>
              <a:t> </a:t>
            </a:r>
            <a:r>
              <a:rPr dirty="0" err="1"/>
              <a:t>hazırlık</a:t>
            </a:r>
            <a:r>
              <a:rPr dirty="0"/>
              <a:t> </a:t>
            </a:r>
            <a:r>
              <a:rPr dirty="0" err="1"/>
              <a:t>ve</a:t>
            </a:r>
            <a:r>
              <a:rPr dirty="0"/>
              <a:t> </a:t>
            </a:r>
            <a:r>
              <a:rPr dirty="0" err="1"/>
              <a:t>birinci</a:t>
            </a:r>
            <a:r>
              <a:rPr dirty="0"/>
              <a:t> </a:t>
            </a:r>
            <a:r>
              <a:rPr dirty="0" err="1"/>
              <a:t>sınıf</a:t>
            </a:r>
            <a:r>
              <a:rPr dirty="0"/>
              <a:t> </a:t>
            </a:r>
            <a:r>
              <a:rPr dirty="0" err="1"/>
              <a:t>öğrencileri</a:t>
            </a:r>
            <a:r>
              <a:rPr dirty="0"/>
              <a:t> </a:t>
            </a:r>
            <a:r>
              <a:rPr dirty="0" err="1"/>
              <a:t>için</a:t>
            </a:r>
            <a:r>
              <a:rPr dirty="0"/>
              <a:t> El </a:t>
            </a:r>
            <a:r>
              <a:rPr dirty="0" err="1"/>
              <a:t>Kitabında</a:t>
            </a:r>
            <a:r>
              <a:rPr dirty="0"/>
              <a:t> </a:t>
            </a:r>
            <a:r>
              <a:rPr dirty="0" err="1"/>
              <a:t>en</a:t>
            </a:r>
            <a:r>
              <a:rPr dirty="0"/>
              <a:t> </a:t>
            </a:r>
            <a:r>
              <a:rPr dirty="0" err="1"/>
              <a:t>az</a:t>
            </a:r>
            <a:r>
              <a:rPr dirty="0"/>
              <a:t> 75/100 </a:t>
            </a:r>
            <a:r>
              <a:rPr dirty="0" err="1"/>
              <a:t>lise</a:t>
            </a:r>
            <a:r>
              <a:rPr dirty="0"/>
              <a:t> </a:t>
            </a:r>
            <a:r>
              <a:rPr dirty="0" err="1"/>
              <a:t>mezuniyet</a:t>
            </a:r>
            <a:r>
              <a:rPr dirty="0"/>
              <a:t> </a:t>
            </a:r>
            <a:r>
              <a:rPr dirty="0" err="1"/>
              <a:t>notu</a:t>
            </a:r>
            <a:r>
              <a:rPr dirty="0"/>
              <a:t> </a:t>
            </a:r>
            <a:r>
              <a:rPr dirty="0" err="1"/>
              <a:t>alternatifi</a:t>
            </a:r>
            <a:r>
              <a:rPr dirty="0"/>
              <a:t> </a:t>
            </a:r>
            <a:r>
              <a:rPr dirty="0" err="1"/>
              <a:t>vardır</a:t>
            </a:r>
            <a:r>
              <a:rPr dirty="0"/>
              <a:t>. SUBÜ </a:t>
            </a:r>
            <a:r>
              <a:rPr dirty="0" err="1"/>
              <a:t>çağrısındaki</a:t>
            </a:r>
            <a:r>
              <a:rPr dirty="0"/>
              <a:t> </a:t>
            </a:r>
            <a:r>
              <a:rPr dirty="0" err="1"/>
              <a:t>dil</a:t>
            </a:r>
            <a:r>
              <a:rPr dirty="0"/>
              <a:t>, </a:t>
            </a:r>
            <a:r>
              <a:rPr dirty="0" err="1"/>
              <a:t>kontenjan</a:t>
            </a:r>
            <a:r>
              <a:rPr dirty="0"/>
              <a:t> </a:t>
            </a:r>
            <a:r>
              <a:rPr dirty="0" err="1"/>
              <a:t>ve</a:t>
            </a:r>
            <a:r>
              <a:rPr dirty="0"/>
              <a:t> </a:t>
            </a:r>
            <a:r>
              <a:rPr dirty="0" err="1"/>
              <a:t>hibe</a:t>
            </a:r>
            <a:r>
              <a:rPr dirty="0"/>
              <a:t> </a:t>
            </a:r>
            <a:r>
              <a:rPr dirty="0" err="1"/>
              <a:t>koşulları</a:t>
            </a:r>
            <a:r>
              <a:rPr dirty="0"/>
              <a:t> </a:t>
            </a:r>
            <a:r>
              <a:rPr dirty="0" err="1"/>
              <a:t>kontrol</a:t>
            </a:r>
            <a:r>
              <a:rPr dirty="0"/>
              <a:t> </a:t>
            </a:r>
            <a:r>
              <a:rPr dirty="0" err="1"/>
              <a:t>edilir</a:t>
            </a:r>
            <a:r>
              <a:rPr dirty="0"/>
              <a:t>. </a:t>
            </a:r>
            <a:r>
              <a:rPr dirty="0" err="1"/>
              <a:t>Dönüş</a:t>
            </a:r>
            <a:r>
              <a:rPr dirty="0"/>
              <a:t> </a:t>
            </a:r>
            <a:r>
              <a:rPr dirty="0" err="1"/>
              <a:t>belgeleri</a:t>
            </a:r>
            <a:r>
              <a:rPr dirty="0"/>
              <a:t> </a:t>
            </a:r>
            <a:r>
              <a:rPr dirty="0" err="1"/>
              <a:t>teslim</a:t>
            </a:r>
            <a:r>
              <a:rPr dirty="0"/>
              <a:t> </a:t>
            </a:r>
            <a:r>
              <a:rPr dirty="0" err="1"/>
              <a:t>edilir</a:t>
            </a:r>
            <a:r>
              <a:rPr dirty="0"/>
              <a:t> </a:t>
            </a:r>
            <a:r>
              <a:rPr dirty="0" err="1"/>
              <a:t>ve</a:t>
            </a:r>
            <a:r>
              <a:rPr dirty="0"/>
              <a:t> </a:t>
            </a:r>
            <a:r>
              <a:rPr dirty="0" err="1"/>
              <a:t>derslerin</a:t>
            </a:r>
            <a:r>
              <a:rPr dirty="0"/>
              <a:t> </a:t>
            </a:r>
            <a:r>
              <a:rPr dirty="0" err="1"/>
              <a:t>tanınması</a:t>
            </a:r>
            <a:r>
              <a:rPr dirty="0"/>
              <a:t> </a:t>
            </a:r>
            <a:r>
              <a:rPr dirty="0" err="1"/>
              <a:t>takip</a:t>
            </a:r>
            <a:r>
              <a:rPr dirty="0"/>
              <a:t> </a:t>
            </a:r>
            <a:r>
              <a:rPr dirty="0" err="1"/>
              <a:t>edilir</a:t>
            </a:r>
            <a:r>
              <a:rPr dirty="0"/>
              <a:t>.</a:t>
            </a:r>
          </a:p>
          <a:p>
            <a:endParaRPr dirty="0"/>
          </a:p>
          <a:p>
            <a:r>
              <a:rPr dirty="0" err="1"/>
              <a:t>Kaynaklar</a:t>
            </a:r>
            <a:r>
              <a:rPr dirty="0"/>
              <a:t>:</a:t>
            </a:r>
          </a:p>
          <a:p>
            <a:r>
              <a:rPr dirty="0"/>
              <a:t>https://</a:t>
            </a:r>
            <a:r>
              <a:rPr dirty="0" err="1"/>
              <a:t>www.ua.gov.tr</a:t>
            </a:r>
            <a:r>
              <a:rPr dirty="0"/>
              <a:t>/media/</a:t>
            </a:r>
            <a:r>
              <a:rPr dirty="0" err="1"/>
              <a:t>zpvfmrzk</a:t>
            </a:r>
            <a:r>
              <a:rPr dirty="0"/>
              <a:t>/2026-uygulama-el-kitabı-değişikliklerden-arındırılmış-metin.pdf; KYS.SRC.4.002.040_0</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Başvuru</a:t>
            </a:r>
            <a:r>
              <a:rPr dirty="0"/>
              <a:t> </a:t>
            </a:r>
            <a:r>
              <a:rPr dirty="0" err="1"/>
              <a:t>koşullarının</a:t>
            </a:r>
            <a:r>
              <a:rPr dirty="0"/>
              <a:t> </a:t>
            </a:r>
            <a:r>
              <a:rPr dirty="0" err="1"/>
              <a:t>sağlanması</a:t>
            </a:r>
            <a:r>
              <a:rPr dirty="0"/>
              <a:t> </a:t>
            </a:r>
            <a:r>
              <a:rPr dirty="0" err="1"/>
              <a:t>kabul</a:t>
            </a:r>
            <a:r>
              <a:rPr dirty="0"/>
              <a:t> </a:t>
            </a:r>
            <a:r>
              <a:rPr dirty="0" err="1"/>
              <a:t>garantisi</a:t>
            </a:r>
            <a:r>
              <a:rPr dirty="0"/>
              <a:t> </a:t>
            </a:r>
            <a:r>
              <a:rPr dirty="0" err="1"/>
              <a:t>değildir</a:t>
            </a:r>
            <a:r>
              <a:rPr dirty="0"/>
              <a:t>. </a:t>
            </a:r>
            <a:r>
              <a:rPr dirty="0" err="1"/>
              <a:t>Yönergede</a:t>
            </a:r>
            <a:r>
              <a:rPr dirty="0"/>
              <a:t>, </a:t>
            </a:r>
            <a:r>
              <a:rPr dirty="0" err="1"/>
              <a:t>anadal</a:t>
            </a:r>
            <a:r>
              <a:rPr dirty="0"/>
              <a:t> </a:t>
            </a:r>
            <a:r>
              <a:rPr dirty="0" err="1"/>
              <a:t>dışında</a:t>
            </a:r>
            <a:r>
              <a:rPr dirty="0"/>
              <a:t> </a:t>
            </a:r>
            <a:r>
              <a:rPr dirty="0" err="1"/>
              <a:t>en</a:t>
            </a:r>
            <a:r>
              <a:rPr dirty="0"/>
              <a:t> </a:t>
            </a:r>
            <a:r>
              <a:rPr dirty="0" err="1"/>
              <a:t>az</a:t>
            </a:r>
            <a:r>
              <a:rPr dirty="0"/>
              <a:t> 90 AKTS </a:t>
            </a:r>
            <a:r>
              <a:rPr dirty="0" err="1"/>
              <a:t>ders</a:t>
            </a:r>
            <a:r>
              <a:rPr dirty="0"/>
              <a:t> </a:t>
            </a:r>
            <a:r>
              <a:rPr dirty="0" err="1"/>
              <a:t>şartı</a:t>
            </a:r>
            <a:r>
              <a:rPr dirty="0"/>
              <a:t> </a:t>
            </a:r>
            <a:r>
              <a:rPr dirty="0" err="1"/>
              <a:t>düzenlenmiştir</a:t>
            </a:r>
            <a:r>
              <a:rPr dirty="0"/>
              <a:t>.</a:t>
            </a:r>
          </a:p>
          <a:p>
            <a:endParaRPr dirty="0"/>
          </a:p>
          <a:p>
            <a:r>
              <a:rPr dirty="0" err="1"/>
              <a:t>Kaynaklar</a:t>
            </a:r>
            <a:r>
              <a:rPr dirty="0"/>
              <a:t>:</a:t>
            </a:r>
          </a:p>
          <a:p>
            <a:r>
              <a:rPr dirty="0"/>
              <a:t>KYS.YNG.044_2 </a:t>
            </a:r>
            <a:r>
              <a:rPr dirty="0" err="1"/>
              <a:t>Lisans</a:t>
            </a:r>
            <a:r>
              <a:rPr dirty="0"/>
              <a:t> </a:t>
            </a:r>
            <a:r>
              <a:rPr dirty="0" err="1"/>
              <a:t>Düzeyindeki</a:t>
            </a:r>
            <a:r>
              <a:rPr dirty="0"/>
              <a:t> Programlar </a:t>
            </a:r>
            <a:r>
              <a:rPr dirty="0" err="1"/>
              <a:t>Arasında</a:t>
            </a:r>
            <a:r>
              <a:rPr dirty="0"/>
              <a:t> </a:t>
            </a:r>
            <a:r>
              <a:rPr dirty="0" err="1"/>
              <a:t>Çift</a:t>
            </a:r>
            <a:r>
              <a:rPr dirty="0"/>
              <a:t> Anadal </a:t>
            </a:r>
            <a:r>
              <a:rPr dirty="0" err="1"/>
              <a:t>ve</a:t>
            </a:r>
            <a:r>
              <a:rPr dirty="0"/>
              <a:t> </a:t>
            </a:r>
            <a:r>
              <a:rPr dirty="0" err="1"/>
              <a:t>Yandal</a:t>
            </a:r>
            <a:r>
              <a:rPr dirty="0"/>
              <a:t> </a:t>
            </a:r>
            <a:r>
              <a:rPr dirty="0" err="1"/>
              <a:t>Programı</a:t>
            </a:r>
            <a:r>
              <a:rPr dirty="0"/>
              <a:t> </a:t>
            </a:r>
            <a:r>
              <a:rPr dirty="0" err="1"/>
              <a:t>Yönergesi</a:t>
            </a:r>
            <a:r>
              <a:rPr dirty="0"/>
              <a:t>, 22.06.2026 m.6–9</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ÇAP: </a:t>
            </a:r>
            <a:r>
              <a:rPr dirty="0" err="1"/>
              <a:t>anadal</a:t>
            </a:r>
            <a:r>
              <a:rPr dirty="0"/>
              <a:t> </a:t>
            </a:r>
            <a:r>
              <a:rPr dirty="0" err="1"/>
              <a:t>GNO’sunun</a:t>
            </a:r>
            <a:r>
              <a:rPr dirty="0"/>
              <a:t> </a:t>
            </a:r>
            <a:r>
              <a:rPr dirty="0" err="1"/>
              <a:t>ikinci</a:t>
            </a:r>
            <a:r>
              <a:rPr dirty="0"/>
              <a:t> </a:t>
            </a:r>
            <a:r>
              <a:rPr dirty="0" err="1"/>
              <a:t>kez</a:t>
            </a:r>
            <a:r>
              <a:rPr dirty="0"/>
              <a:t> 2,75 </a:t>
            </a:r>
            <a:r>
              <a:rPr dirty="0" err="1"/>
              <a:t>altına</a:t>
            </a:r>
            <a:r>
              <a:rPr dirty="0"/>
              <a:t> </a:t>
            </a:r>
            <a:r>
              <a:rPr dirty="0" err="1"/>
              <a:t>düşmesi</a:t>
            </a:r>
            <a:r>
              <a:rPr dirty="0"/>
              <a:t> </a:t>
            </a:r>
            <a:r>
              <a:rPr dirty="0" err="1"/>
              <a:t>kaydın</a:t>
            </a:r>
            <a:r>
              <a:rPr dirty="0"/>
              <a:t> </a:t>
            </a:r>
            <a:r>
              <a:rPr dirty="0" err="1"/>
              <a:t>silinmesine</a:t>
            </a:r>
            <a:r>
              <a:rPr dirty="0"/>
              <a:t> </a:t>
            </a:r>
            <a:r>
              <a:rPr dirty="0" err="1"/>
              <a:t>yol</a:t>
            </a:r>
            <a:r>
              <a:rPr dirty="0"/>
              <a:t> </a:t>
            </a:r>
            <a:r>
              <a:rPr dirty="0" err="1"/>
              <a:t>açar</a:t>
            </a:r>
            <a:r>
              <a:rPr dirty="0"/>
              <a:t>. </a:t>
            </a:r>
            <a:r>
              <a:rPr dirty="0" err="1"/>
              <a:t>İkinci</a:t>
            </a:r>
            <a:r>
              <a:rPr dirty="0"/>
              <a:t> diploma, </a:t>
            </a:r>
            <a:r>
              <a:rPr dirty="0" err="1"/>
              <a:t>anadaldan</a:t>
            </a:r>
            <a:r>
              <a:rPr dirty="0"/>
              <a:t> </a:t>
            </a:r>
            <a:r>
              <a:rPr dirty="0" err="1"/>
              <a:t>mezun</a:t>
            </a:r>
            <a:r>
              <a:rPr dirty="0"/>
              <a:t> </a:t>
            </a:r>
            <a:r>
              <a:rPr dirty="0" err="1"/>
              <a:t>olunmadan</a:t>
            </a:r>
            <a:r>
              <a:rPr dirty="0"/>
              <a:t> </a:t>
            </a:r>
            <a:r>
              <a:rPr dirty="0" err="1"/>
              <a:t>verilmez</a:t>
            </a:r>
            <a:r>
              <a:rPr dirty="0"/>
              <a:t>. </a:t>
            </a:r>
            <a:r>
              <a:rPr dirty="0" err="1"/>
              <a:t>Yandal</a:t>
            </a:r>
            <a:r>
              <a:rPr dirty="0"/>
              <a:t> </a:t>
            </a:r>
            <a:r>
              <a:rPr dirty="0" err="1"/>
              <a:t>sertifikası</a:t>
            </a:r>
            <a:r>
              <a:rPr dirty="0"/>
              <a:t> </a:t>
            </a:r>
            <a:r>
              <a:rPr dirty="0" err="1"/>
              <a:t>için</a:t>
            </a:r>
            <a:r>
              <a:rPr dirty="0"/>
              <a:t> </a:t>
            </a:r>
            <a:r>
              <a:rPr dirty="0" err="1"/>
              <a:t>yandal</a:t>
            </a:r>
            <a:r>
              <a:rPr dirty="0"/>
              <a:t> </a:t>
            </a:r>
            <a:r>
              <a:rPr dirty="0" err="1"/>
              <a:t>dersleri</a:t>
            </a:r>
            <a:r>
              <a:rPr dirty="0"/>
              <a:t> </a:t>
            </a:r>
            <a:r>
              <a:rPr dirty="0" err="1"/>
              <a:t>GNO’su</a:t>
            </a:r>
            <a:r>
              <a:rPr dirty="0"/>
              <a:t> </a:t>
            </a:r>
            <a:r>
              <a:rPr dirty="0" err="1"/>
              <a:t>en</a:t>
            </a:r>
            <a:r>
              <a:rPr dirty="0"/>
              <a:t> </a:t>
            </a:r>
            <a:r>
              <a:rPr dirty="0" err="1"/>
              <a:t>az</a:t>
            </a:r>
            <a:r>
              <a:rPr dirty="0"/>
              <a:t> 2,00 </a:t>
            </a:r>
            <a:r>
              <a:rPr dirty="0" err="1"/>
              <a:t>ve</a:t>
            </a:r>
            <a:r>
              <a:rPr dirty="0"/>
              <a:t> </a:t>
            </a:r>
            <a:r>
              <a:rPr dirty="0" err="1"/>
              <a:t>anadal</a:t>
            </a:r>
            <a:r>
              <a:rPr dirty="0"/>
              <a:t> </a:t>
            </a:r>
            <a:r>
              <a:rPr dirty="0" err="1"/>
              <a:t>mezuniyeti</a:t>
            </a:r>
            <a:r>
              <a:rPr dirty="0"/>
              <a:t> </a:t>
            </a:r>
            <a:r>
              <a:rPr dirty="0" err="1"/>
              <a:t>gerekir</a:t>
            </a:r>
            <a:r>
              <a:rPr dirty="0"/>
              <a:t>. Birinci </a:t>
            </a:r>
            <a:r>
              <a:rPr dirty="0" err="1"/>
              <a:t>sınıfta</a:t>
            </a:r>
            <a:r>
              <a:rPr dirty="0"/>
              <a:t> </a:t>
            </a:r>
            <a:r>
              <a:rPr dirty="0" err="1"/>
              <a:t>amaç</a:t>
            </a:r>
            <a:r>
              <a:rPr dirty="0"/>
              <a:t> not </a:t>
            </a:r>
            <a:r>
              <a:rPr dirty="0" err="1"/>
              <a:t>ortalamasını</a:t>
            </a:r>
            <a:r>
              <a:rPr dirty="0"/>
              <a:t> </a:t>
            </a:r>
            <a:r>
              <a:rPr dirty="0" err="1"/>
              <a:t>ve</a:t>
            </a:r>
            <a:r>
              <a:rPr dirty="0"/>
              <a:t> </a:t>
            </a:r>
            <a:r>
              <a:rPr dirty="0" err="1"/>
              <a:t>ders</a:t>
            </a:r>
            <a:r>
              <a:rPr dirty="0"/>
              <a:t> </a:t>
            </a:r>
            <a:r>
              <a:rPr dirty="0" err="1"/>
              <a:t>başarısını</a:t>
            </a:r>
            <a:r>
              <a:rPr dirty="0"/>
              <a:t> </a:t>
            </a:r>
            <a:r>
              <a:rPr dirty="0" err="1"/>
              <a:t>hazırlamaktır</a:t>
            </a:r>
            <a:r>
              <a:rPr dirty="0"/>
              <a:t>.</a:t>
            </a:r>
          </a:p>
          <a:p>
            <a:endParaRPr dirty="0"/>
          </a:p>
          <a:p>
            <a:r>
              <a:rPr dirty="0" err="1"/>
              <a:t>Kaynaklar</a:t>
            </a:r>
            <a:r>
              <a:rPr dirty="0"/>
              <a:t>:</a:t>
            </a:r>
          </a:p>
          <a:p>
            <a:r>
              <a:rPr dirty="0"/>
              <a:t>KYS.YNG.044_2 </a:t>
            </a:r>
            <a:r>
              <a:rPr dirty="0" err="1"/>
              <a:t>Lisans</a:t>
            </a:r>
            <a:r>
              <a:rPr dirty="0"/>
              <a:t> </a:t>
            </a:r>
            <a:r>
              <a:rPr dirty="0" err="1"/>
              <a:t>Düzeyindeki</a:t>
            </a:r>
            <a:r>
              <a:rPr dirty="0"/>
              <a:t> Programlar </a:t>
            </a:r>
            <a:r>
              <a:rPr dirty="0" err="1"/>
              <a:t>Arasında</a:t>
            </a:r>
            <a:r>
              <a:rPr dirty="0"/>
              <a:t> </a:t>
            </a:r>
            <a:r>
              <a:rPr dirty="0" err="1"/>
              <a:t>Çift</a:t>
            </a:r>
            <a:r>
              <a:rPr dirty="0"/>
              <a:t> Anadal </a:t>
            </a:r>
            <a:r>
              <a:rPr dirty="0" err="1"/>
              <a:t>ve</a:t>
            </a:r>
            <a:r>
              <a:rPr dirty="0"/>
              <a:t> </a:t>
            </a:r>
            <a:r>
              <a:rPr dirty="0" err="1"/>
              <a:t>Yandal</a:t>
            </a:r>
            <a:r>
              <a:rPr dirty="0"/>
              <a:t> </a:t>
            </a:r>
            <a:r>
              <a:rPr dirty="0" err="1"/>
              <a:t>Programı</a:t>
            </a:r>
            <a:r>
              <a:rPr dirty="0"/>
              <a:t> </a:t>
            </a:r>
            <a:r>
              <a:rPr dirty="0" err="1"/>
              <a:t>Yönergesi</a:t>
            </a:r>
            <a:r>
              <a:rPr dirty="0"/>
              <a:t>, 22.06.2026 m.11, 13, 15, 17–18</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Başvuruda</a:t>
            </a:r>
            <a:r>
              <a:rPr dirty="0"/>
              <a:t> </a:t>
            </a:r>
            <a:r>
              <a:rPr dirty="0" err="1"/>
              <a:t>istenen</a:t>
            </a:r>
            <a:r>
              <a:rPr dirty="0"/>
              <a:t> </a:t>
            </a:r>
            <a:r>
              <a:rPr dirty="0" err="1"/>
              <a:t>gelir</a:t>
            </a:r>
            <a:r>
              <a:rPr dirty="0"/>
              <a:t>, </a:t>
            </a:r>
            <a:r>
              <a:rPr dirty="0" err="1"/>
              <a:t>öğrencilik</a:t>
            </a:r>
            <a:r>
              <a:rPr dirty="0"/>
              <a:t> </a:t>
            </a:r>
            <a:r>
              <a:rPr dirty="0" err="1"/>
              <a:t>ve</a:t>
            </a:r>
            <a:r>
              <a:rPr dirty="0"/>
              <a:t> </a:t>
            </a:r>
            <a:r>
              <a:rPr dirty="0" err="1"/>
              <a:t>başarı</a:t>
            </a:r>
            <a:r>
              <a:rPr dirty="0"/>
              <a:t> </a:t>
            </a:r>
            <a:r>
              <a:rPr dirty="0" err="1"/>
              <a:t>belgeleri</a:t>
            </a:r>
            <a:r>
              <a:rPr dirty="0"/>
              <a:t> </a:t>
            </a:r>
            <a:r>
              <a:rPr dirty="0" err="1"/>
              <a:t>ilandan</a:t>
            </a:r>
            <a:r>
              <a:rPr dirty="0"/>
              <a:t> </a:t>
            </a:r>
            <a:r>
              <a:rPr dirty="0" err="1"/>
              <a:t>kontrol</a:t>
            </a:r>
            <a:r>
              <a:rPr dirty="0"/>
              <a:t> </a:t>
            </a:r>
            <a:r>
              <a:rPr dirty="0" err="1"/>
              <a:t>edilir</a:t>
            </a:r>
            <a:r>
              <a:rPr dirty="0"/>
              <a:t>. Birden </a:t>
            </a:r>
            <a:r>
              <a:rPr dirty="0" err="1"/>
              <a:t>fazla</a:t>
            </a:r>
            <a:r>
              <a:rPr dirty="0"/>
              <a:t> burs alma </a:t>
            </a:r>
            <a:r>
              <a:rPr dirty="0" err="1"/>
              <a:t>ve</a:t>
            </a:r>
            <a:r>
              <a:rPr dirty="0"/>
              <a:t> </a:t>
            </a:r>
            <a:r>
              <a:rPr dirty="0" err="1"/>
              <a:t>bursu</a:t>
            </a:r>
            <a:r>
              <a:rPr dirty="0"/>
              <a:t> </a:t>
            </a:r>
            <a:r>
              <a:rPr dirty="0" err="1"/>
              <a:t>sürdürme</a:t>
            </a:r>
            <a:r>
              <a:rPr dirty="0"/>
              <a:t> </a:t>
            </a:r>
            <a:r>
              <a:rPr dirty="0" err="1"/>
              <a:t>koşulları</a:t>
            </a:r>
            <a:r>
              <a:rPr dirty="0"/>
              <a:t> </a:t>
            </a:r>
            <a:r>
              <a:rPr dirty="0" err="1"/>
              <a:t>kuruma</a:t>
            </a:r>
            <a:r>
              <a:rPr dirty="0"/>
              <a:t> </a:t>
            </a:r>
            <a:r>
              <a:rPr dirty="0" err="1"/>
              <a:t>göre</a:t>
            </a:r>
            <a:r>
              <a:rPr dirty="0"/>
              <a:t> </a:t>
            </a:r>
            <a:r>
              <a:rPr dirty="0" err="1"/>
              <a:t>değişir</a:t>
            </a:r>
            <a:r>
              <a:rPr dirty="0"/>
              <a:t>. Yemek </a:t>
            </a:r>
            <a:r>
              <a:rPr dirty="0" err="1"/>
              <a:t>bursunun</a:t>
            </a:r>
            <a:r>
              <a:rPr dirty="0"/>
              <a:t> </a:t>
            </a:r>
            <a:r>
              <a:rPr dirty="0" err="1"/>
              <a:t>güncel</a:t>
            </a:r>
            <a:r>
              <a:rPr dirty="0"/>
              <a:t> </a:t>
            </a:r>
            <a:r>
              <a:rPr dirty="0" err="1"/>
              <a:t>takvimi</a:t>
            </a:r>
            <a:r>
              <a:rPr dirty="0"/>
              <a:t> SKS </a:t>
            </a:r>
            <a:r>
              <a:rPr dirty="0" err="1"/>
              <a:t>ve</a:t>
            </a:r>
            <a:r>
              <a:rPr dirty="0"/>
              <a:t> </a:t>
            </a:r>
            <a:r>
              <a:rPr dirty="0" err="1"/>
              <a:t>fakülte</a:t>
            </a:r>
            <a:r>
              <a:rPr dirty="0"/>
              <a:t> </a:t>
            </a:r>
            <a:r>
              <a:rPr dirty="0" err="1"/>
              <a:t>duyurularından</a:t>
            </a:r>
            <a:r>
              <a:rPr dirty="0"/>
              <a:t> </a:t>
            </a:r>
            <a:r>
              <a:rPr dirty="0" err="1"/>
              <a:t>izlenir</a:t>
            </a:r>
            <a:r>
              <a:rPr dirty="0"/>
              <a:t>.</a:t>
            </a:r>
          </a:p>
          <a:p>
            <a:endParaRPr dirty="0"/>
          </a:p>
          <a:p>
            <a:r>
              <a:rPr dirty="0" err="1"/>
              <a:t>Kaynaklar</a:t>
            </a:r>
            <a:r>
              <a:rPr dirty="0"/>
              <a:t>:</a:t>
            </a:r>
          </a:p>
          <a:p>
            <a:r>
              <a:rPr dirty="0"/>
              <a:t>KYS.SRC.4.002.031_0 Burs </a:t>
            </a:r>
            <a:r>
              <a:rPr dirty="0" err="1"/>
              <a:t>İşlemleri</a:t>
            </a:r>
            <a:r>
              <a:rPr dirty="0"/>
              <a:t> Alt </a:t>
            </a:r>
            <a:r>
              <a:rPr dirty="0" err="1"/>
              <a:t>Detay</a:t>
            </a:r>
            <a:r>
              <a:rPr dirty="0"/>
              <a:t> </a:t>
            </a:r>
            <a:r>
              <a:rPr dirty="0" err="1"/>
              <a:t>Süreci</a:t>
            </a:r>
            <a:r>
              <a:rPr dirty="0"/>
              <a:t>; </a:t>
            </a:r>
            <a:r>
              <a:rPr dirty="0" err="1"/>
              <a:t>gündem</a:t>
            </a:r>
            <a:r>
              <a:rPr dirty="0"/>
              <a:t>/</a:t>
            </a:r>
            <a:r>
              <a:rPr dirty="0" err="1"/>
              <a:t>Oryantasyon_Programi_Gundem.docx</a:t>
            </a:r>
            <a:r>
              <a:rPr dirty="0"/>
              <a:t>; https://</a:t>
            </a:r>
            <a:r>
              <a:rPr dirty="0" err="1"/>
              <a:t>sks.subu.edu.tr</a:t>
            </a:r>
            <a:r>
              <a:rPr dirty="0"/>
              <a:t>; https://</a:t>
            </a:r>
            <a:r>
              <a:rPr dirty="0" err="1"/>
              <a:t>ogrisl.subu.edu.tr</a:t>
            </a:r>
            <a:endParaRPr dirty="0"/>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789179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6381583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4806127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9075329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4144399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6860799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23466839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1684383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24976365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Kaynak: </a:t>
            </a:r>
            <a:r>
              <a:rPr dirty="0" err="1"/>
              <a:t>gündem</a:t>
            </a:r>
            <a:r>
              <a:rPr dirty="0"/>
              <a:t>/</a:t>
            </a:r>
            <a:r>
              <a:rPr dirty="0" err="1"/>
              <a:t>Oryantasyon_Programi_Gundem.docx</a:t>
            </a:r>
            <a:endParaRPr dirty="0"/>
          </a:p>
          <a:p>
            <a:r>
              <a:rPr dirty="0"/>
              <a:t>15:40–15:55</a:t>
            </a:r>
          </a:p>
          <a:p>
            <a:r>
              <a:rPr dirty="0" err="1"/>
              <a:t>Koordinatörlük</a:t>
            </a:r>
            <a:r>
              <a:rPr dirty="0"/>
              <a:t> </a:t>
            </a:r>
            <a:r>
              <a:rPr dirty="0" err="1"/>
              <a:t>temsilcisi</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Kaynak: </a:t>
            </a:r>
            <a:r>
              <a:rPr dirty="0" err="1"/>
              <a:t>gündem</a:t>
            </a:r>
            <a:r>
              <a:rPr dirty="0"/>
              <a:t>/</a:t>
            </a:r>
            <a:r>
              <a:rPr dirty="0" err="1"/>
              <a:t>Oryantasyon_Programi_Gundem.docx</a:t>
            </a:r>
            <a:endParaRPr dirty="0"/>
          </a:p>
          <a:p>
            <a:r>
              <a:rPr dirty="0"/>
              <a:t>15:55–16:10</a:t>
            </a:r>
          </a:p>
          <a:p>
            <a:r>
              <a:rPr dirty="0"/>
              <a:t>YAZEM </a:t>
            </a:r>
            <a:r>
              <a:rPr dirty="0" err="1"/>
              <a:t>temsilcisi</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Kaynak: </a:t>
            </a:r>
            <a:r>
              <a:rPr dirty="0" err="1"/>
              <a:t>gündem</a:t>
            </a:r>
            <a:r>
              <a:rPr dirty="0"/>
              <a:t>/</a:t>
            </a:r>
            <a:r>
              <a:rPr dirty="0" err="1"/>
              <a:t>Oryantasyon_Programi_Gundem.docx</a:t>
            </a:r>
            <a:endParaRPr dirty="0"/>
          </a:p>
          <a:p>
            <a:r>
              <a:rPr dirty="0"/>
              <a:t>16:10–16:25</a:t>
            </a:r>
          </a:p>
          <a:p>
            <a:r>
              <a:rPr dirty="0"/>
              <a:t>BTT </a:t>
            </a:r>
            <a:r>
              <a:rPr dirty="0" err="1"/>
              <a:t>Yönetim</a:t>
            </a:r>
            <a:r>
              <a:rPr dirty="0"/>
              <a:t> </a:t>
            </a:r>
            <a:r>
              <a:rPr dirty="0" err="1"/>
              <a:t>Kurulu</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Kaynak: </a:t>
            </a:r>
            <a:r>
              <a:rPr dirty="0" err="1"/>
              <a:t>gündem</a:t>
            </a:r>
            <a:r>
              <a:rPr dirty="0"/>
              <a:t>/</a:t>
            </a:r>
            <a:r>
              <a:rPr dirty="0" err="1"/>
              <a:t>Oryantasyon_Programi_Gundem.docx</a:t>
            </a:r>
            <a:endParaRPr dirty="0"/>
          </a:p>
          <a:p>
            <a:r>
              <a:rPr dirty="0"/>
              <a:t>16:25–16:40</a:t>
            </a:r>
          </a:p>
          <a:p>
            <a:r>
              <a:rPr dirty="0"/>
              <a:t>Bilgisayar </a:t>
            </a:r>
            <a:r>
              <a:rPr dirty="0" err="1"/>
              <a:t>Mühendisliği</a:t>
            </a:r>
            <a:r>
              <a:rPr dirty="0"/>
              <a:t> </a:t>
            </a:r>
            <a:r>
              <a:rPr dirty="0" err="1"/>
              <a:t>Bölümü</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Soru-</a:t>
            </a:r>
            <a:r>
              <a:rPr dirty="0" err="1"/>
              <a:t>cevap</a:t>
            </a:r>
            <a:r>
              <a:rPr dirty="0"/>
              <a:t> </a:t>
            </a:r>
            <a:r>
              <a:rPr dirty="0" err="1"/>
              <a:t>için</a:t>
            </a:r>
            <a:r>
              <a:rPr dirty="0"/>
              <a:t> </a:t>
            </a:r>
            <a:r>
              <a:rPr dirty="0" err="1"/>
              <a:t>öğrencilerden</a:t>
            </a:r>
            <a:r>
              <a:rPr dirty="0"/>
              <a:t> ilk </a:t>
            </a:r>
            <a:r>
              <a:rPr dirty="0" err="1"/>
              <a:t>hafta</a:t>
            </a:r>
            <a:r>
              <a:rPr dirty="0"/>
              <a:t> </a:t>
            </a:r>
            <a:r>
              <a:rPr dirty="0" err="1"/>
              <a:t>tamamlamaları</a:t>
            </a:r>
            <a:r>
              <a:rPr dirty="0"/>
              <a:t> </a:t>
            </a:r>
            <a:r>
              <a:rPr dirty="0" err="1"/>
              <a:t>gereken</a:t>
            </a:r>
            <a:r>
              <a:rPr dirty="0"/>
              <a:t> </a:t>
            </a:r>
            <a:r>
              <a:rPr dirty="0" err="1"/>
              <a:t>bir</a:t>
            </a:r>
            <a:r>
              <a:rPr dirty="0"/>
              <a:t> </a:t>
            </a:r>
            <a:r>
              <a:rPr dirty="0" err="1"/>
              <a:t>işi</a:t>
            </a:r>
            <a:r>
              <a:rPr dirty="0"/>
              <a:t> </a:t>
            </a:r>
            <a:r>
              <a:rPr dirty="0" err="1"/>
              <a:t>söylemelerini</a:t>
            </a:r>
            <a:r>
              <a:rPr dirty="0"/>
              <a:t> </a:t>
            </a:r>
            <a:r>
              <a:rPr dirty="0" err="1"/>
              <a:t>isteyin</a:t>
            </a:r>
            <a:r>
              <a:rPr dirty="0"/>
              <a:t>. </a:t>
            </a:r>
            <a:r>
              <a:rPr dirty="0" err="1"/>
              <a:t>Kişisel</a:t>
            </a:r>
            <a:r>
              <a:rPr dirty="0"/>
              <a:t> </a:t>
            </a:r>
            <a:r>
              <a:rPr dirty="0" err="1"/>
              <a:t>ders</a:t>
            </a:r>
            <a:r>
              <a:rPr dirty="0"/>
              <a:t> </a:t>
            </a:r>
            <a:r>
              <a:rPr dirty="0" err="1"/>
              <a:t>planı</a:t>
            </a:r>
            <a:r>
              <a:rPr dirty="0"/>
              <a:t> </a:t>
            </a:r>
            <a:r>
              <a:rPr dirty="0" err="1"/>
              <a:t>sorunlarını</a:t>
            </a:r>
            <a:r>
              <a:rPr dirty="0"/>
              <a:t> </a:t>
            </a:r>
            <a:r>
              <a:rPr dirty="0" err="1"/>
              <a:t>toplu</a:t>
            </a:r>
            <a:r>
              <a:rPr dirty="0"/>
              <a:t> </a:t>
            </a:r>
            <a:r>
              <a:rPr dirty="0" err="1"/>
              <a:t>oturumdan</a:t>
            </a:r>
            <a:r>
              <a:rPr dirty="0"/>
              <a:t> </a:t>
            </a:r>
            <a:r>
              <a:rPr dirty="0" err="1"/>
              <a:t>sonra</a:t>
            </a:r>
            <a:r>
              <a:rPr dirty="0"/>
              <a:t> </a:t>
            </a:r>
            <a:r>
              <a:rPr dirty="0" err="1"/>
              <a:t>danışman</a:t>
            </a:r>
            <a:r>
              <a:rPr dirty="0"/>
              <a:t> </a:t>
            </a:r>
            <a:r>
              <a:rPr dirty="0" err="1"/>
              <a:t>görüşmesine</a:t>
            </a:r>
            <a:r>
              <a:rPr dirty="0"/>
              <a:t> </a:t>
            </a:r>
            <a:r>
              <a:rPr dirty="0" err="1"/>
              <a:t>yönlendirin</a:t>
            </a:r>
            <a:r>
              <a:rPr dirty="0"/>
              <a:t>.</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 https://</a:t>
            </a:r>
            <a:r>
              <a:rPr dirty="0" err="1"/>
              <a:t>bm.subu.edu.tr</a:t>
            </a:r>
            <a:r>
              <a:rPr dirty="0"/>
              <a:t>/tr</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Konuya </a:t>
            </a:r>
            <a:r>
              <a:rPr dirty="0" err="1"/>
              <a:t>özgü</a:t>
            </a:r>
            <a:r>
              <a:rPr dirty="0"/>
              <a:t> </a:t>
            </a:r>
            <a:r>
              <a:rPr dirty="0" err="1"/>
              <a:t>kaynak</a:t>
            </a:r>
            <a:r>
              <a:rPr dirty="0"/>
              <a:t> </a:t>
            </a:r>
            <a:r>
              <a:rPr dirty="0" err="1"/>
              <a:t>ve</a:t>
            </a:r>
            <a:r>
              <a:rPr dirty="0"/>
              <a:t> </a:t>
            </a:r>
            <a:r>
              <a:rPr dirty="0" err="1"/>
              <a:t>madde</a:t>
            </a:r>
            <a:r>
              <a:rPr dirty="0"/>
              <a:t> </a:t>
            </a:r>
            <a:r>
              <a:rPr dirty="0" err="1"/>
              <a:t>bilgileri</a:t>
            </a:r>
            <a:r>
              <a:rPr dirty="0"/>
              <a:t> </a:t>
            </a:r>
            <a:r>
              <a:rPr dirty="0" err="1"/>
              <a:t>ilgili</a:t>
            </a:r>
            <a:r>
              <a:rPr dirty="0"/>
              <a:t> </a:t>
            </a:r>
            <a:r>
              <a:rPr dirty="0" err="1"/>
              <a:t>slaytın</a:t>
            </a:r>
            <a:r>
              <a:rPr dirty="0"/>
              <a:t> </a:t>
            </a:r>
            <a:r>
              <a:rPr dirty="0" err="1"/>
              <a:t>konuşmacı</a:t>
            </a:r>
            <a:r>
              <a:rPr dirty="0"/>
              <a:t> </a:t>
            </a:r>
            <a:r>
              <a:rPr dirty="0" err="1"/>
              <a:t>notlarında</a:t>
            </a:r>
            <a:r>
              <a:rPr dirty="0"/>
              <a:t> </a:t>
            </a:r>
            <a:r>
              <a:rPr dirty="0" err="1"/>
              <a:t>yer</a:t>
            </a:r>
            <a:r>
              <a:rPr dirty="0"/>
              <a:t> </a:t>
            </a:r>
            <a:r>
              <a:rPr dirty="0" err="1"/>
              <a:t>alır</a:t>
            </a:r>
            <a:r>
              <a:rPr dirty="0"/>
              <a:t>. </a:t>
            </a:r>
            <a:r>
              <a:rPr dirty="0" err="1"/>
              <a:t>Yerel</a:t>
            </a:r>
            <a:r>
              <a:rPr dirty="0"/>
              <a:t> </a:t>
            </a:r>
            <a:r>
              <a:rPr dirty="0" err="1"/>
              <a:t>kaynaklar</a:t>
            </a:r>
            <a:r>
              <a:rPr dirty="0"/>
              <a:t>: </a:t>
            </a:r>
            <a:r>
              <a:rPr dirty="0" err="1"/>
              <a:t>BM_Oryantasyon_Sunumu.pdf</a:t>
            </a:r>
            <a:r>
              <a:rPr dirty="0"/>
              <a:t>, BM_TANITIM_SUNUM_Oryantasyon_V3.pptx, Eğitim Bilgi Sistemi </a:t>
            </a:r>
            <a:r>
              <a:rPr dirty="0" err="1"/>
              <a:t>PDF’si</a:t>
            </a:r>
            <a:r>
              <a:rPr dirty="0"/>
              <a:t> </a:t>
            </a:r>
            <a:r>
              <a:rPr dirty="0" err="1"/>
              <a:t>ve</a:t>
            </a:r>
            <a:r>
              <a:rPr dirty="0"/>
              <a:t> KYS </a:t>
            </a:r>
            <a:r>
              <a:rPr dirty="0" err="1"/>
              <a:t>süreç</a:t>
            </a:r>
            <a:r>
              <a:rPr dirty="0"/>
              <a:t> </a:t>
            </a:r>
            <a:r>
              <a:rPr dirty="0" err="1"/>
              <a:t>belgeleri</a:t>
            </a:r>
            <a:r>
              <a:rPr dirty="0"/>
              <a:t>. </a:t>
            </a:r>
            <a:r>
              <a:rPr dirty="0" err="1"/>
              <a:t>Yürürlükteki</a:t>
            </a:r>
            <a:r>
              <a:rPr dirty="0"/>
              <a:t> </a:t>
            </a:r>
            <a:r>
              <a:rPr dirty="0" err="1"/>
              <a:t>mevzuat</a:t>
            </a:r>
            <a:r>
              <a:rPr dirty="0"/>
              <a:t> </a:t>
            </a:r>
            <a:r>
              <a:rPr dirty="0" err="1"/>
              <a:t>ve</a:t>
            </a:r>
            <a:r>
              <a:rPr dirty="0"/>
              <a:t> </a:t>
            </a:r>
            <a:r>
              <a:rPr dirty="0" err="1"/>
              <a:t>güncel</a:t>
            </a:r>
            <a:r>
              <a:rPr dirty="0"/>
              <a:t> </a:t>
            </a:r>
            <a:r>
              <a:rPr dirty="0" err="1"/>
              <a:t>duyurular</a:t>
            </a:r>
            <a:r>
              <a:rPr dirty="0"/>
              <a:t> </a:t>
            </a:r>
            <a:r>
              <a:rPr dirty="0" err="1"/>
              <a:t>esas</a:t>
            </a:r>
            <a:r>
              <a:rPr dirty="0"/>
              <a:t> </a:t>
            </a:r>
            <a:r>
              <a:rPr dirty="0" err="1"/>
              <a:t>alınır</a:t>
            </a:r>
            <a:r>
              <a:rPr dirty="0"/>
              <a:t>.</a:t>
            </a:r>
          </a:p>
          <a:p>
            <a:endParaRPr dirty="0"/>
          </a:p>
          <a:p>
            <a:r>
              <a:rPr dirty="0" err="1"/>
              <a:t>Kaynaklar</a:t>
            </a:r>
            <a:r>
              <a:rPr dirty="0"/>
              <a:t>:</a:t>
            </a:r>
          </a:p>
          <a:p>
            <a:r>
              <a:rPr dirty="0"/>
              <a:t>KYS.YNT.023_2 SUBÜ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a:t>
            </a:r>
            <a:r>
              <a:rPr dirty="0" err="1"/>
              <a:t>Sınav</a:t>
            </a:r>
            <a:r>
              <a:rPr dirty="0"/>
              <a:t> </a:t>
            </a:r>
            <a:r>
              <a:rPr dirty="0" err="1"/>
              <a:t>Yönetmeliği</a:t>
            </a:r>
            <a:r>
              <a:rPr dirty="0"/>
              <a:t>, 07.11.2025</a:t>
            </a:r>
          </a:p>
          <a:p>
            <a:r>
              <a:rPr dirty="0"/>
              <a:t>KYS.YNG.045_4 </a:t>
            </a:r>
            <a:r>
              <a:rPr dirty="0" err="1"/>
              <a:t>Lisans</a:t>
            </a:r>
            <a:r>
              <a:rPr dirty="0"/>
              <a:t> </a:t>
            </a:r>
            <a:r>
              <a:rPr dirty="0" err="1"/>
              <a:t>ve</a:t>
            </a:r>
            <a:r>
              <a:rPr dirty="0"/>
              <a:t> </a:t>
            </a:r>
            <a:r>
              <a:rPr dirty="0" err="1"/>
              <a:t>Ön</a:t>
            </a:r>
            <a:r>
              <a:rPr dirty="0"/>
              <a:t> </a:t>
            </a:r>
            <a:r>
              <a:rPr dirty="0" err="1"/>
              <a:t>Lisans</a:t>
            </a:r>
            <a:r>
              <a:rPr dirty="0"/>
              <a:t> </a:t>
            </a:r>
            <a:r>
              <a:rPr dirty="0" err="1"/>
              <a:t>Eğitim-Öğretim</a:t>
            </a:r>
            <a:r>
              <a:rPr dirty="0"/>
              <a:t> </a:t>
            </a:r>
            <a:r>
              <a:rPr dirty="0" err="1"/>
              <a:t>ve</a:t>
            </a:r>
            <a:r>
              <a:rPr dirty="0"/>
              <a:t> Sınav Yönergesi, 30.07.2026</a:t>
            </a:r>
          </a:p>
          <a:p>
            <a:r>
              <a:rPr dirty="0"/>
              <a:t>KYS.YNG.022_0 Teknoloji Fakültesi İşletmede Mesleki Eğitim </a:t>
            </a:r>
            <a:r>
              <a:rPr dirty="0" err="1"/>
              <a:t>ve</a:t>
            </a:r>
            <a:r>
              <a:rPr dirty="0"/>
              <a:t> </a:t>
            </a:r>
            <a:r>
              <a:rPr dirty="0" err="1"/>
              <a:t>Staj</a:t>
            </a:r>
            <a:r>
              <a:rPr dirty="0"/>
              <a:t> </a:t>
            </a:r>
            <a:r>
              <a:rPr dirty="0" err="1"/>
              <a:t>Yönergesi</a:t>
            </a:r>
            <a:r>
              <a:rPr dirty="0"/>
              <a:t>, 18.01.2024</a:t>
            </a:r>
          </a:p>
          <a:p>
            <a:r>
              <a:rPr dirty="0"/>
              <a:t>KYS.YNG.044_2 </a:t>
            </a:r>
            <a:r>
              <a:rPr dirty="0" err="1"/>
              <a:t>Lisans</a:t>
            </a:r>
            <a:r>
              <a:rPr dirty="0"/>
              <a:t> </a:t>
            </a:r>
            <a:r>
              <a:rPr dirty="0" err="1"/>
              <a:t>Düzeyindeki</a:t>
            </a:r>
            <a:r>
              <a:rPr dirty="0"/>
              <a:t> Programlar </a:t>
            </a:r>
            <a:r>
              <a:rPr dirty="0" err="1"/>
              <a:t>Arasında</a:t>
            </a:r>
            <a:r>
              <a:rPr dirty="0"/>
              <a:t> </a:t>
            </a:r>
            <a:r>
              <a:rPr dirty="0" err="1"/>
              <a:t>Çift</a:t>
            </a:r>
            <a:r>
              <a:rPr dirty="0"/>
              <a:t> Anadal </a:t>
            </a:r>
            <a:r>
              <a:rPr dirty="0" err="1"/>
              <a:t>ve</a:t>
            </a:r>
            <a:r>
              <a:rPr dirty="0"/>
              <a:t> </a:t>
            </a:r>
            <a:r>
              <a:rPr dirty="0" err="1"/>
              <a:t>Yandal</a:t>
            </a:r>
            <a:r>
              <a:rPr dirty="0"/>
              <a:t> </a:t>
            </a:r>
            <a:r>
              <a:rPr dirty="0" err="1"/>
              <a:t>Programı</a:t>
            </a:r>
            <a:r>
              <a:rPr dirty="0"/>
              <a:t> </a:t>
            </a:r>
            <a:r>
              <a:rPr dirty="0" err="1"/>
              <a:t>Yönergesi</a:t>
            </a:r>
            <a:r>
              <a:rPr dirty="0"/>
              <a:t>, 22.06.2026</a:t>
            </a:r>
          </a:p>
          <a:p>
            <a:r>
              <a:rPr dirty="0"/>
              <a:t>https://</a:t>
            </a:r>
            <a:r>
              <a:rPr dirty="0" err="1"/>
              <a:t>www.ua.gov.tr</a:t>
            </a:r>
            <a:r>
              <a:rPr dirty="0"/>
              <a:t>/media/</a:t>
            </a:r>
            <a:r>
              <a:rPr dirty="0" err="1"/>
              <a:t>zpvfmrzk</a:t>
            </a:r>
            <a:r>
              <a:rPr dirty="0"/>
              <a:t>/2026-uygulama-el-kitabı-değişikliklerden-arındırılmış-metin.pdf</a:t>
            </a:r>
          </a:p>
          <a:p>
            <a:r>
              <a:rPr dirty="0"/>
              <a:t>https://</a:t>
            </a:r>
            <a:r>
              <a:rPr dirty="0" err="1"/>
              <a:t>hukuk.bingol.edu.tr</a:t>
            </a:r>
            <a:r>
              <a:rPr dirty="0"/>
              <a:t>/</a:t>
            </a:r>
            <a:r>
              <a:rPr dirty="0" err="1"/>
              <a:t>sorusturma-rehberi</a:t>
            </a:r>
            <a:r>
              <a:rPr dirty="0"/>
              <a:t>/</a:t>
            </a:r>
            <a:r>
              <a:rPr dirty="0" err="1"/>
              <a:t>ogrenci-disiplin-sorusturmasi</a:t>
            </a:r>
            <a:r>
              <a:rPr dirty="0"/>
              <a:t>/</a:t>
            </a:r>
          </a:p>
          <a:p>
            <a:endParaRPr dirty="0"/>
          </a:p>
          <a:p>
            <a:r>
              <a:rPr dirty="0"/>
              <a:t>Bilgi </a:t>
            </a:r>
            <a:r>
              <a:rPr dirty="0" err="1"/>
              <a:t>kontrol</a:t>
            </a:r>
            <a:r>
              <a:rPr dirty="0"/>
              <a:t> </a:t>
            </a:r>
            <a:r>
              <a:rPr dirty="0" err="1"/>
              <a:t>tarihi</a:t>
            </a:r>
            <a:r>
              <a:rPr dirty="0"/>
              <a:t>: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TEŞEKKÜRLER</a:t>
            </a:r>
          </a:p>
          <a:p>
            <a:endParaRPr/>
          </a:p>
          <a:p>
            <a:r>
              <a:t>Kaynaklar:</a:t>
            </a:r>
          </a:p>
          <a:p>
            <a:r>
              <a:t>Kullanıcının sunduğu kurumsal PowerPoint şablonu ve oryantasyon gündemi.</a:t>
            </a:r>
          </a:p>
          <a:p>
            <a:endParaRPr/>
          </a:p>
          <a:p>
            <a:r>
              <a:t>Bilgi kontrol tarihi: 14.09.2026.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3DA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1880F-2CDF-D74B-A450-9BC1E4723979}"/>
              </a:ext>
            </a:extLst>
          </p:cNvPr>
          <p:cNvSpPr>
            <a:spLocks noGrp="1"/>
          </p:cNvSpPr>
          <p:nvPr>
            <p:ph type="ctrTitle"/>
          </p:nvPr>
        </p:nvSpPr>
        <p:spPr>
          <a:xfrm>
            <a:off x="1524000" y="2238476"/>
            <a:ext cx="9144000" cy="1655762"/>
          </a:xfrm>
        </p:spPr>
        <p:txBody>
          <a:bodyPr anchor="b"/>
          <a:lstStyle>
            <a:lvl1pPr algn="ctr">
              <a:buNone/>
              <a:defRPr sz="6000">
                <a:solidFill>
                  <a:schemeClr val="bg1"/>
                </a:solidFill>
              </a:defRPr>
            </a:lvl1pPr>
          </a:lstStyle>
          <a:p>
            <a:r>
              <a:t>Click to edit Master title style</a:t>
            </a:r>
          </a:p>
        </p:txBody>
      </p:sp>
      <p:sp>
        <p:nvSpPr>
          <p:cNvPr id="3" name="Subtitle 2">
            <a:extLst>
              <a:ext uri="{FF2B5EF4-FFF2-40B4-BE49-F238E27FC236}">
                <a16:creationId xmlns:a16="http://schemas.microsoft.com/office/drawing/2014/main" id="{95AEAD10-2AC0-3B4D-9A72-D7E6840F9BC1}"/>
              </a:ext>
            </a:extLst>
          </p:cNvPr>
          <p:cNvSpPr>
            <a:spLocks noGrp="1"/>
          </p:cNvSpPr>
          <p:nvPr>
            <p:ph type="subTitle" idx="1"/>
          </p:nvPr>
        </p:nvSpPr>
        <p:spPr>
          <a:xfrm>
            <a:off x="1524000" y="3986313"/>
            <a:ext cx="9144000" cy="1655762"/>
          </a:xfrm>
        </p:spPr>
        <p:txBody>
          <a:bodyPr/>
          <a:lstStyle>
            <a:lvl1pPr marL="0" indent="0" algn="ctr">
              <a:buNone/>
              <a:defRPr sz="24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t>Click to edit Master subtitle style</a:t>
            </a:r>
          </a:p>
        </p:txBody>
      </p:sp>
      <p:pic>
        <p:nvPicPr>
          <p:cNvPr id="7" name="Picture 6"/>
          <p:cNvPicPr>
            <a:picLocks noChangeAspect="1"/>
          </p:cNvPicPr>
          <p:nvPr/>
        </p:nvPicPr>
        <p:blipFill>
          <a:blip r:embed="rId2"/>
          <a:srcRect/>
          <a:stretch/>
        </p:blipFill>
        <p:spPr>
          <a:xfrm>
            <a:off x="5346710" y="556721"/>
            <a:ext cx="1498591" cy="150252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5A56B-61B1-694F-BF7E-01FE8BEAB258}"/>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7CD1FD65-E2B4-D943-8EEC-2AEE0E112BC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E3FD479E-32D6-A744-95B1-60E8D7F08FA6}"/>
              </a:ext>
            </a:extLst>
          </p:cNvPr>
          <p:cNvSpPr>
            <a:spLocks noGrp="1"/>
          </p:cNvSpPr>
          <p:nvPr>
            <p:ph type="dt" idx="10"/>
          </p:nvPr>
        </p:nvSpPr>
        <p:spPr/>
        <p:txBody>
          <a:bodyPr/>
          <a:lstStyle/>
          <a:p>
            <a:fld id="{71F79C1A-3EE6-C74A-AF88-39711D58E17C}" type="datetimeFigureOut">
              <a:t>16.09.2026</a:t>
            </a:fld>
            <a:endParaRPr/>
          </a:p>
        </p:txBody>
      </p:sp>
      <p:sp>
        <p:nvSpPr>
          <p:cNvPr id="5" name="Footer Placeholder 4">
            <a:extLst>
              <a:ext uri="{FF2B5EF4-FFF2-40B4-BE49-F238E27FC236}">
                <a16:creationId xmlns:a16="http://schemas.microsoft.com/office/drawing/2014/main" id="{932A62D1-984F-444A-ABF5-DABDE6982738}"/>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9D87BAB5-AD74-994F-8FCD-09D14C0F1862}"/>
              </a:ext>
            </a:extLst>
          </p:cNvPr>
          <p:cNvSpPr>
            <a:spLocks noGrp="1"/>
          </p:cNvSpPr>
          <p:nvPr>
            <p:ph type="sldNum" idx="12"/>
          </p:nvPr>
        </p:nvSpPr>
        <p:spPr/>
        <p:txBody>
          <a:bodyPr/>
          <a:lstStyle/>
          <a:p>
            <a:fld id="{B8986383-FAC0-FF4F-A57B-9C503EDBB8A3}"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03DA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0FCD-A6E5-D741-B8BB-F2241BDD938E}"/>
              </a:ext>
            </a:extLst>
          </p:cNvPr>
          <p:cNvSpPr>
            <a:spLocks noGrp="1"/>
          </p:cNvSpPr>
          <p:nvPr>
            <p:ph type="title"/>
          </p:nvPr>
        </p:nvSpPr>
        <p:spPr>
          <a:xfrm>
            <a:off x="831851" y="1709746"/>
            <a:ext cx="10515600" cy="2852737"/>
          </a:xfrm>
        </p:spPr>
        <p:txBody>
          <a:bodyPr anchor="b"/>
          <a:lstStyle>
            <a:lvl1pPr>
              <a:buNone/>
              <a:defRPr sz="6000">
                <a:solidFill>
                  <a:schemeClr val="bg1"/>
                </a:solidFill>
              </a:defRPr>
            </a:lvl1pPr>
          </a:lstStyle>
          <a:p>
            <a:r>
              <a:t>Click to edit Master title style</a:t>
            </a:r>
          </a:p>
        </p:txBody>
      </p:sp>
      <p:sp>
        <p:nvSpPr>
          <p:cNvPr id="3" name="Text Placeholder 2">
            <a:extLst>
              <a:ext uri="{FF2B5EF4-FFF2-40B4-BE49-F238E27FC236}">
                <a16:creationId xmlns:a16="http://schemas.microsoft.com/office/drawing/2014/main" id="{9DBE38FA-021D-9348-9978-AA95D14EBDEF}"/>
              </a:ext>
            </a:extLst>
          </p:cNvPr>
          <p:cNvSpPr>
            <a:spLocks noGrp="1"/>
          </p:cNvSpPr>
          <p:nvPr>
            <p:ph type="body" idx="1"/>
          </p:nvPr>
        </p:nvSpPr>
        <p:spPr>
          <a:xfrm>
            <a:off x="831851" y="4589471"/>
            <a:ext cx="10515600" cy="1500187"/>
          </a:xfrm>
        </p:spPr>
        <p:txBody>
          <a:bodyPr/>
          <a:lstStyle>
            <a:lvl1pPr marL="0" indent="0">
              <a:buNone/>
              <a:defRPr sz="2400">
                <a:solidFill>
                  <a:schemeClr val="accent1">
                    <a:lumMod val="60000"/>
                    <a:lumOff val="40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buNone/>
            </a:pPr>
            <a:r>
              <a:t>Click to edit Master text styles</a:t>
            </a:r>
          </a:p>
        </p:txBody>
      </p:sp>
      <p:pic>
        <p:nvPicPr>
          <p:cNvPr id="7" name="Picture 3"/>
          <p:cNvPicPr>
            <a:picLocks noChangeAspect="1"/>
          </p:cNvPicPr>
          <p:nvPr/>
        </p:nvPicPr>
        <p:blipFill>
          <a:blip r:embed="rId2"/>
          <a:srcRect/>
          <a:stretch/>
        </p:blipFill>
        <p:spPr>
          <a:xfrm>
            <a:off x="9649308" y="622897"/>
            <a:ext cx="1710841" cy="171533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01361-584E-C646-8E07-14B14602996C}"/>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6B143E6F-DF5D-A945-BE9C-BB634DD1A767}"/>
              </a:ext>
            </a:extLst>
          </p:cNvPr>
          <p:cNvSpPr>
            <a:spLocks noGrp="1"/>
          </p:cNvSpPr>
          <p:nvPr>
            <p:ph idx="1"/>
          </p:nvPr>
        </p:nvSpPr>
        <p:spPr>
          <a:xfrm>
            <a:off x="838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A6A0F15E-757C-D946-81DF-846E02E8A269}"/>
              </a:ext>
            </a:extLst>
          </p:cNvPr>
          <p:cNvSpPr>
            <a:spLocks noGrp="1"/>
          </p:cNvSpPr>
          <p:nvPr>
            <p:ph idx="2"/>
          </p:nvPr>
        </p:nvSpPr>
        <p:spPr>
          <a:xfrm>
            <a:off x="6172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25EE43D4-078A-D24C-A64E-10168F226C2D}"/>
              </a:ext>
            </a:extLst>
          </p:cNvPr>
          <p:cNvSpPr>
            <a:spLocks noGrp="1"/>
          </p:cNvSpPr>
          <p:nvPr>
            <p:ph type="dt" idx="10"/>
          </p:nvPr>
        </p:nvSpPr>
        <p:spPr/>
        <p:txBody>
          <a:bodyPr/>
          <a:lstStyle/>
          <a:p>
            <a:fld id="{71F79C1A-3EE6-C74A-AF88-39711D58E17C}" type="datetimeFigureOut">
              <a:t>16.09.2026</a:t>
            </a:fld>
            <a:endParaRPr/>
          </a:p>
        </p:txBody>
      </p:sp>
      <p:sp>
        <p:nvSpPr>
          <p:cNvPr id="6" name="Footer Placeholder 5">
            <a:extLst>
              <a:ext uri="{FF2B5EF4-FFF2-40B4-BE49-F238E27FC236}">
                <a16:creationId xmlns:a16="http://schemas.microsoft.com/office/drawing/2014/main" id="{2AE9B963-9AEA-D747-916A-B5DFFE34593F}"/>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B8FF8889-7193-0643-80FA-5D7D3F3FFBB7}"/>
              </a:ext>
            </a:extLst>
          </p:cNvPr>
          <p:cNvSpPr>
            <a:spLocks noGrp="1"/>
          </p:cNvSpPr>
          <p:nvPr>
            <p:ph type="sldNum" idx="12"/>
          </p:nvPr>
        </p:nvSpPr>
        <p:spPr/>
        <p:txBody>
          <a:bodyPr/>
          <a:lstStyle/>
          <a:p>
            <a:fld id="{B8986383-FAC0-FF4F-A57B-9C503EDBB8A3}"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28703-C9FB-E546-B73F-59C7E8356009}"/>
              </a:ext>
            </a:extLst>
          </p:cNvPr>
          <p:cNvSpPr>
            <a:spLocks noGrp="1"/>
          </p:cNvSpPr>
          <p:nvPr>
            <p:ph type="title"/>
          </p:nvPr>
        </p:nvSpPr>
        <p:spPr>
          <a:xfrm>
            <a:off x="839788" y="365129"/>
            <a:ext cx="10515600" cy="1325563"/>
          </a:xfrm>
        </p:spPr>
        <p:txBody>
          <a:bodyPr/>
          <a:lstStyle/>
          <a:p>
            <a:r>
              <a:t>Click to edit Master title style</a:t>
            </a:r>
          </a:p>
        </p:txBody>
      </p:sp>
      <p:sp>
        <p:nvSpPr>
          <p:cNvPr id="3" name="Text Placeholder 2">
            <a:extLst>
              <a:ext uri="{FF2B5EF4-FFF2-40B4-BE49-F238E27FC236}">
                <a16:creationId xmlns:a16="http://schemas.microsoft.com/office/drawing/2014/main" id="{74688329-E395-5742-9BF8-8046ADC98A29}"/>
              </a:ext>
            </a:extLst>
          </p:cNvPr>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89E82A32-2C41-274D-8F6D-E34080644997}"/>
              </a:ext>
            </a:extLst>
          </p:cNvPr>
          <p:cNvSpPr>
            <a:spLocks noGrp="1"/>
          </p:cNvSpPr>
          <p:nvPr>
            <p:ph idx="2"/>
          </p:nvPr>
        </p:nvSpPr>
        <p:spPr>
          <a:xfrm>
            <a:off x="839789" y="2505075"/>
            <a:ext cx="5157787"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BF0FC2A4-200C-5D4C-A934-9262E7C22DBF}"/>
              </a:ext>
            </a:extLst>
          </p:cNvPr>
          <p:cNvSpPr>
            <a:spLocks noGrp="1"/>
          </p:cNvSpPr>
          <p:nvPr>
            <p:ph type="body" idx="3"/>
          </p:nvPr>
        </p:nvSpPr>
        <p:spPr>
          <a:xfrm>
            <a:off x="6172203"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2CCF2FA-D6CC-A54B-BE08-B38A3FE78F2F}"/>
              </a:ext>
            </a:extLst>
          </p:cNvPr>
          <p:cNvSpPr>
            <a:spLocks noGrp="1"/>
          </p:cNvSpPr>
          <p:nvPr>
            <p:ph idx="4"/>
          </p:nvPr>
        </p:nvSpPr>
        <p:spPr>
          <a:xfrm>
            <a:off x="6172203" y="2505075"/>
            <a:ext cx="5183188"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92BC733C-0FB4-404D-A284-5EF031424418}"/>
              </a:ext>
            </a:extLst>
          </p:cNvPr>
          <p:cNvSpPr>
            <a:spLocks noGrp="1"/>
          </p:cNvSpPr>
          <p:nvPr>
            <p:ph type="dt" idx="10"/>
          </p:nvPr>
        </p:nvSpPr>
        <p:spPr/>
        <p:txBody>
          <a:bodyPr/>
          <a:lstStyle/>
          <a:p>
            <a:fld id="{71F79C1A-3EE6-C74A-AF88-39711D58E17C}" type="datetimeFigureOut">
              <a:t>16.09.2026</a:t>
            </a:fld>
            <a:endParaRPr/>
          </a:p>
        </p:txBody>
      </p:sp>
      <p:sp>
        <p:nvSpPr>
          <p:cNvPr id="8" name="Footer Placeholder 7">
            <a:extLst>
              <a:ext uri="{FF2B5EF4-FFF2-40B4-BE49-F238E27FC236}">
                <a16:creationId xmlns:a16="http://schemas.microsoft.com/office/drawing/2014/main" id="{4C2C6C7C-BE20-7547-85E5-A6AF362F2D3C}"/>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DBD0A1B5-953D-C341-8200-6DBAD875B854}"/>
              </a:ext>
            </a:extLst>
          </p:cNvPr>
          <p:cNvSpPr>
            <a:spLocks noGrp="1"/>
          </p:cNvSpPr>
          <p:nvPr>
            <p:ph type="sldNum" idx="12"/>
          </p:nvPr>
        </p:nvSpPr>
        <p:spPr/>
        <p:txBody>
          <a:bodyPr/>
          <a:lstStyle/>
          <a:p>
            <a:fld id="{B8986383-FAC0-FF4F-A57B-9C503EDBB8A3}"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EE8C25-9E17-AB40-81FC-D03393A2A9D8}"/>
              </a:ext>
            </a:extLst>
          </p:cNvPr>
          <p:cNvSpPr>
            <a:spLocks noGrp="1"/>
          </p:cNvSpPr>
          <p:nvPr/>
        </p:nvSpPr>
        <p:spPr>
          <a:xfrm>
            <a:off x="0" y="0"/>
            <a:ext cx="12192000" cy="1021644"/>
          </a:xfrm>
          <a:prstGeom prst="rect">
            <a:avLst/>
          </a:prstGeom>
          <a:solidFill>
            <a:srgbClr val="003DA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800"/>
          </a:p>
        </p:txBody>
      </p:sp>
      <p:sp>
        <p:nvSpPr>
          <p:cNvPr id="2" name="Title 1">
            <a:extLst>
              <a:ext uri="{FF2B5EF4-FFF2-40B4-BE49-F238E27FC236}">
                <a16:creationId xmlns:a16="http://schemas.microsoft.com/office/drawing/2014/main" id="{E74B61B8-93F4-2547-8DD8-D2FAEE9F3CEF}"/>
              </a:ext>
            </a:extLst>
          </p:cNvPr>
          <p:cNvSpPr>
            <a:spLocks noGrp="1"/>
          </p:cNvSpPr>
          <p:nvPr>
            <p:ph type="title"/>
          </p:nvPr>
        </p:nvSpPr>
        <p:spPr>
          <a:xfrm>
            <a:off x="481209" y="178253"/>
            <a:ext cx="10084496" cy="665141"/>
          </a:xfrm>
        </p:spPr>
        <p:txBody>
          <a:bodyPr>
            <a:noAutofit/>
          </a:bodyPr>
          <a:lstStyle>
            <a:lvl1pPr>
              <a:buNone/>
              <a:defRPr sz="2400">
                <a:solidFill>
                  <a:schemeClr val="bg1"/>
                </a:solidFill>
              </a:defRPr>
            </a:lvl1pPr>
          </a:lstStyle>
          <a:p>
            <a:r>
              <a:t>Click to edit Master title style</a:t>
            </a:r>
          </a:p>
        </p:txBody>
      </p:sp>
      <p:sp>
        <p:nvSpPr>
          <p:cNvPr id="8" name="Rectangle 7">
            <a:extLst>
              <a:ext uri="{FF2B5EF4-FFF2-40B4-BE49-F238E27FC236}">
                <a16:creationId xmlns:a16="http://schemas.microsoft.com/office/drawing/2014/main" id="{7C3922D1-175A-464E-9951-FC77D50DCD1B}"/>
              </a:ext>
            </a:extLst>
          </p:cNvPr>
          <p:cNvSpPr>
            <a:spLocks noGrp="1"/>
          </p:cNvSpPr>
          <p:nvPr/>
        </p:nvSpPr>
        <p:spPr>
          <a:xfrm>
            <a:off x="0" y="6449902"/>
            <a:ext cx="12192000" cy="420227"/>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800"/>
          </a:p>
        </p:txBody>
      </p:sp>
      <p:sp>
        <p:nvSpPr>
          <p:cNvPr id="9" name="TextBox 8">
            <a:extLst>
              <a:ext uri="{FF2B5EF4-FFF2-40B4-BE49-F238E27FC236}">
                <a16:creationId xmlns:a16="http://schemas.microsoft.com/office/drawing/2014/main" id="{A22994C0-4761-6B4E-AD6C-EB569A71F851}"/>
              </a:ext>
            </a:extLst>
          </p:cNvPr>
          <p:cNvSpPr>
            <a:spLocks noGrp="1"/>
          </p:cNvSpPr>
          <p:nvPr/>
        </p:nvSpPr>
        <p:spPr>
          <a:xfrm>
            <a:off x="481214" y="6559986"/>
            <a:ext cx="3010761" cy="200055"/>
          </a:xfrm>
          <a:prstGeom prst="rect">
            <a:avLst/>
          </a:prstGeom>
          <a:noFill/>
        </p:spPr>
        <p:txBody>
          <a:bodyPr wrap="none">
            <a:spAutoFit/>
          </a:bodyPr>
          <a:lstStyle/>
          <a:p>
            <a:pPr marL="0" marR="0" indent="0" algn="l" defTabSz="914354">
              <a:lnSpc>
                <a:spcPct val="100000"/>
              </a:lnSpc>
              <a:spcBef>
                <a:spcPts val="0"/>
              </a:spcBef>
              <a:spcAft>
                <a:spcPts val="0"/>
              </a:spcAft>
              <a:buClrTx/>
              <a:buSzTx/>
              <a:buFontTx/>
              <a:buNone/>
            </a:pPr>
            <a:r>
              <a:rPr sz="700">
                <a:solidFill>
                  <a:schemeClr val="bg1"/>
                </a:solidFill>
              </a:rPr>
              <a:t>© Copyright 2023 Sakarya Uygulamalı Bilimler Üniversitesi. Her hakkı saklıdır.</a:t>
            </a:r>
          </a:p>
        </p:txBody>
      </p:sp>
      <p:pic>
        <p:nvPicPr>
          <p:cNvPr id="15" name="Picture 9"/>
          <p:cNvPicPr>
            <a:picLocks noChangeAspect="1"/>
          </p:cNvPicPr>
          <p:nvPr/>
        </p:nvPicPr>
        <p:blipFill>
          <a:blip r:embed="rId2"/>
          <a:srcRect/>
          <a:stretch/>
        </p:blipFill>
        <p:spPr>
          <a:xfrm>
            <a:off x="11302330" y="192681"/>
            <a:ext cx="700415" cy="70225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DDCBAD-8ADA-8B49-B587-8E1D91990FCA}"/>
              </a:ext>
            </a:extLst>
          </p:cNvPr>
          <p:cNvSpPr>
            <a:spLocks noGrp="1"/>
          </p:cNvSpPr>
          <p:nvPr>
            <p:ph type="dt" idx="10"/>
          </p:nvPr>
        </p:nvSpPr>
        <p:spPr/>
        <p:txBody>
          <a:bodyPr/>
          <a:lstStyle/>
          <a:p>
            <a:fld id="{71F79C1A-3EE6-C74A-AF88-39711D58E17C}" type="datetimeFigureOut">
              <a:t>16.09.2026</a:t>
            </a:fld>
            <a:endParaRPr/>
          </a:p>
        </p:txBody>
      </p:sp>
      <p:sp>
        <p:nvSpPr>
          <p:cNvPr id="3" name="Footer Placeholder 2">
            <a:extLst>
              <a:ext uri="{FF2B5EF4-FFF2-40B4-BE49-F238E27FC236}">
                <a16:creationId xmlns:a16="http://schemas.microsoft.com/office/drawing/2014/main" id="{A8A3BDF2-98DA-7C4C-A4BD-FCAE7E57AC1D}"/>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2C8748ED-5122-EB4C-B937-501602CCFF1C}"/>
              </a:ext>
            </a:extLst>
          </p:cNvPr>
          <p:cNvSpPr>
            <a:spLocks noGrp="1"/>
          </p:cNvSpPr>
          <p:nvPr>
            <p:ph type="sldNum" idx="12"/>
          </p:nvPr>
        </p:nvSpPr>
        <p:spPr/>
        <p:txBody>
          <a:bodyPr/>
          <a:lstStyle/>
          <a:p>
            <a:fld id="{B8986383-FAC0-FF4F-A57B-9C503EDBB8A3}"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CA61C-1B54-C546-8B1A-F4FA1F1A4A0F}"/>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3FE7E099-69BE-9E4E-B814-FD8D54F8B68E}"/>
              </a:ext>
            </a:extLst>
          </p:cNvPr>
          <p:cNvSpPr>
            <a:spLocks noGrp="1"/>
          </p:cNvSpPr>
          <p:nvPr>
            <p:ph idx="1"/>
          </p:nvPr>
        </p:nvSpPr>
        <p:spPr>
          <a:xfrm>
            <a:off x="5183188" y="987433"/>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E5FD9893-A862-8A4A-A7A0-8AD229EBA84C}"/>
              </a:ext>
            </a:extLst>
          </p:cNvPr>
          <p:cNvSpPr>
            <a:spLocks noGrp="1"/>
          </p:cNvSpPr>
          <p:nvPr>
            <p:ph type="body"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0BAC3DFC-18C5-E64F-B8EB-7DB216AB6B90}"/>
              </a:ext>
            </a:extLst>
          </p:cNvPr>
          <p:cNvSpPr>
            <a:spLocks noGrp="1"/>
          </p:cNvSpPr>
          <p:nvPr>
            <p:ph type="dt" idx="10"/>
          </p:nvPr>
        </p:nvSpPr>
        <p:spPr/>
        <p:txBody>
          <a:bodyPr/>
          <a:lstStyle/>
          <a:p>
            <a:fld id="{71F79C1A-3EE6-C74A-AF88-39711D58E17C}" type="datetimeFigureOut">
              <a:t>16.09.2026</a:t>
            </a:fld>
            <a:endParaRPr/>
          </a:p>
        </p:txBody>
      </p:sp>
      <p:sp>
        <p:nvSpPr>
          <p:cNvPr id="6" name="Footer Placeholder 5">
            <a:extLst>
              <a:ext uri="{FF2B5EF4-FFF2-40B4-BE49-F238E27FC236}">
                <a16:creationId xmlns:a16="http://schemas.microsoft.com/office/drawing/2014/main" id="{13BFD8E1-29BE-D447-8353-94FD9F75A474}"/>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F9D3F924-AB64-E542-BB34-F0E29C2ECA61}"/>
              </a:ext>
            </a:extLst>
          </p:cNvPr>
          <p:cNvSpPr>
            <a:spLocks noGrp="1"/>
          </p:cNvSpPr>
          <p:nvPr>
            <p:ph type="sldNum" idx="12"/>
          </p:nvPr>
        </p:nvSpPr>
        <p:spPr/>
        <p:txBody>
          <a:bodyPr/>
          <a:lstStyle/>
          <a:p>
            <a:fld id="{B8986383-FAC0-FF4F-A57B-9C503EDBB8A3}"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3966-4B47-484D-A8C6-20A644681388}"/>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3E648F69-E6C1-A44D-ABB5-20ADD13983AE}"/>
              </a:ext>
            </a:extLst>
          </p:cNvPr>
          <p:cNvSpPr>
            <a:spLocks noGrp="1"/>
          </p:cNvSpPr>
          <p:nvPr>
            <p:ph type="pic" idx="1"/>
          </p:nvPr>
        </p:nvSpPr>
        <p:spPr>
          <a:xfrm>
            <a:off x="5183188" y="987433"/>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a:p>
        </p:txBody>
      </p:sp>
      <p:sp>
        <p:nvSpPr>
          <p:cNvPr id="4" name="Text Placeholder 3">
            <a:extLst>
              <a:ext uri="{FF2B5EF4-FFF2-40B4-BE49-F238E27FC236}">
                <a16:creationId xmlns:a16="http://schemas.microsoft.com/office/drawing/2014/main" id="{2B91FC6F-B2A5-9C4D-92BF-81125020701D}"/>
              </a:ext>
            </a:extLst>
          </p:cNvPr>
          <p:cNvSpPr>
            <a:spLocks noGrp="1"/>
          </p:cNvSpPr>
          <p:nvPr>
            <p:ph type="body"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D35A557B-F4CD-2345-80F7-D190D8ECD212}"/>
              </a:ext>
            </a:extLst>
          </p:cNvPr>
          <p:cNvSpPr>
            <a:spLocks noGrp="1"/>
          </p:cNvSpPr>
          <p:nvPr>
            <p:ph type="dt" idx="10"/>
          </p:nvPr>
        </p:nvSpPr>
        <p:spPr/>
        <p:txBody>
          <a:bodyPr/>
          <a:lstStyle/>
          <a:p>
            <a:fld id="{71F79C1A-3EE6-C74A-AF88-39711D58E17C}" type="datetimeFigureOut">
              <a:t>16.09.2026</a:t>
            </a:fld>
            <a:endParaRPr/>
          </a:p>
        </p:txBody>
      </p:sp>
      <p:sp>
        <p:nvSpPr>
          <p:cNvPr id="6" name="Footer Placeholder 5">
            <a:extLst>
              <a:ext uri="{FF2B5EF4-FFF2-40B4-BE49-F238E27FC236}">
                <a16:creationId xmlns:a16="http://schemas.microsoft.com/office/drawing/2014/main" id="{4F051E43-E0E9-684D-BA72-53D139E47E02}"/>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549B1444-1082-0D42-8AEE-4F81293B6646}"/>
              </a:ext>
            </a:extLst>
          </p:cNvPr>
          <p:cNvSpPr>
            <a:spLocks noGrp="1"/>
          </p:cNvSpPr>
          <p:nvPr>
            <p:ph type="sldNum" idx="12"/>
          </p:nvPr>
        </p:nvSpPr>
        <p:spPr/>
        <p:txBody>
          <a:bodyPr/>
          <a:lstStyle/>
          <a:p>
            <a:fld id="{B8986383-FAC0-FF4F-A57B-9C503EDBB8A3}"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FFB9-148A-0E4E-9545-82CB0A85D93F}"/>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4D5D1A2A-EEEA-A24E-89DB-056DA08CF60E}"/>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D66B6525-5D7C-5A4B-867D-AF92E710749B}"/>
              </a:ext>
            </a:extLst>
          </p:cNvPr>
          <p:cNvSpPr>
            <a:spLocks noGrp="1"/>
          </p:cNvSpPr>
          <p:nvPr>
            <p:ph type="dt" idx="10"/>
          </p:nvPr>
        </p:nvSpPr>
        <p:spPr/>
        <p:txBody>
          <a:bodyPr/>
          <a:lstStyle/>
          <a:p>
            <a:fld id="{71F79C1A-3EE6-C74A-AF88-39711D58E17C}" type="datetimeFigureOut">
              <a:t>16.09.2026</a:t>
            </a:fld>
            <a:endParaRPr/>
          </a:p>
        </p:txBody>
      </p:sp>
      <p:sp>
        <p:nvSpPr>
          <p:cNvPr id="5" name="Footer Placeholder 4">
            <a:extLst>
              <a:ext uri="{FF2B5EF4-FFF2-40B4-BE49-F238E27FC236}">
                <a16:creationId xmlns:a16="http://schemas.microsoft.com/office/drawing/2014/main" id="{8CFEB333-A957-5942-9835-CDCE1D60C5CF}"/>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A19703FB-7DFF-AB4B-A645-5EFECCFED34D}"/>
              </a:ext>
            </a:extLst>
          </p:cNvPr>
          <p:cNvSpPr>
            <a:spLocks noGrp="1"/>
          </p:cNvSpPr>
          <p:nvPr>
            <p:ph type="sldNum" idx="12"/>
          </p:nvPr>
        </p:nvSpPr>
        <p:spPr/>
        <p:txBody>
          <a:bodyPr/>
          <a:lstStyle/>
          <a:p>
            <a:fld id="{B8986383-FAC0-FF4F-A57B-9C503EDBB8A3}"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73BD0D-3D26-AE4D-A974-32659D6D6DD4}"/>
              </a:ext>
            </a:extLst>
          </p:cNvPr>
          <p:cNvSpPr>
            <a:spLocks noGrp="1"/>
          </p:cNvSpPr>
          <p:nvPr>
            <p:ph type="title"/>
          </p:nvPr>
        </p:nvSpPr>
        <p:spPr>
          <a:xfrm>
            <a:off x="8724902" y="365125"/>
            <a:ext cx="2628900" cy="581183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6455336D-4DFE-6D46-8B7B-28EBDC5F6FC7}"/>
              </a:ext>
            </a:extLst>
          </p:cNvPr>
          <p:cNvSpPr>
            <a:spLocks noGrp="1"/>
          </p:cNvSpPr>
          <p:nvPr>
            <p:ph type="body" idx="1"/>
          </p:nvPr>
        </p:nvSpPr>
        <p:spPr>
          <a:xfrm>
            <a:off x="838203" y="365125"/>
            <a:ext cx="7734300" cy="581183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A5213C6-214D-3340-B623-35DCD00C1935}"/>
              </a:ext>
            </a:extLst>
          </p:cNvPr>
          <p:cNvSpPr>
            <a:spLocks noGrp="1"/>
          </p:cNvSpPr>
          <p:nvPr>
            <p:ph type="dt" idx="10"/>
          </p:nvPr>
        </p:nvSpPr>
        <p:spPr/>
        <p:txBody>
          <a:bodyPr/>
          <a:lstStyle/>
          <a:p>
            <a:fld id="{71F79C1A-3EE6-C74A-AF88-39711D58E17C}" type="datetimeFigureOut">
              <a:t>16.09.2026</a:t>
            </a:fld>
            <a:endParaRPr/>
          </a:p>
        </p:txBody>
      </p:sp>
      <p:sp>
        <p:nvSpPr>
          <p:cNvPr id="5" name="Footer Placeholder 4">
            <a:extLst>
              <a:ext uri="{FF2B5EF4-FFF2-40B4-BE49-F238E27FC236}">
                <a16:creationId xmlns:a16="http://schemas.microsoft.com/office/drawing/2014/main" id="{DF2E3BDC-AAB8-8B46-851B-504D58950262}"/>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825E35FD-3EB0-E446-9E48-2BE6F0A686C4}"/>
              </a:ext>
            </a:extLst>
          </p:cNvPr>
          <p:cNvSpPr>
            <a:spLocks noGrp="1"/>
          </p:cNvSpPr>
          <p:nvPr>
            <p:ph type="sldNum" idx="12"/>
          </p:nvPr>
        </p:nvSpPr>
        <p:spPr/>
        <p:txBody>
          <a:bodyPr/>
          <a:lstStyle/>
          <a:p>
            <a:fld id="{B8986383-FAC0-FF4F-A57B-9C503EDBB8A3}"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5760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A48C0C-A6F6-964F-A207-7D8E502EEB83}"/>
              </a:ext>
            </a:extLst>
          </p:cNvPr>
          <p:cNvSpPr>
            <a:spLocks noGrp="1"/>
          </p:cNvSpPr>
          <p:nvPr>
            <p:ph type="title"/>
          </p:nvPr>
        </p:nvSpPr>
        <p:spPr>
          <a:xfrm>
            <a:off x="838200" y="365129"/>
            <a:ext cx="10515600" cy="132556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BF7F79FE-FA48-8843-B658-F7EDC2F8B4BD}"/>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1A372EFC-5D52-2E42-9ED8-FFF15AF43C30}"/>
              </a:ext>
            </a:extLst>
          </p:cNvPr>
          <p:cNvSpPr>
            <a:spLocks noGrp="1"/>
          </p:cNvSpPr>
          <p:nvPr>
            <p:ph type="dt" idx="2"/>
          </p:nvPr>
        </p:nvSpPr>
        <p:spPr>
          <a:xfrm>
            <a:off x="838200" y="6356358"/>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71F79C1A-3EE6-C74A-AF88-39711D58E17C}" type="datetimeFigureOut">
              <a:t>16.09.2026</a:t>
            </a:fld>
            <a:endParaRPr/>
          </a:p>
        </p:txBody>
      </p:sp>
      <p:sp>
        <p:nvSpPr>
          <p:cNvPr id="5" name="Footer Placeholder 4">
            <a:extLst>
              <a:ext uri="{FF2B5EF4-FFF2-40B4-BE49-F238E27FC236}">
                <a16:creationId xmlns:a16="http://schemas.microsoft.com/office/drawing/2014/main" id="{46E852D5-A3A7-4849-9A6E-A25B61832B1F}"/>
              </a:ext>
            </a:extLst>
          </p:cNvPr>
          <p:cNvSpPr>
            <a:spLocks noGrp="1"/>
          </p:cNvSpPr>
          <p:nvPr>
            <p:ph type="ftr" idx="3"/>
          </p:nvPr>
        </p:nvSpPr>
        <p:spPr>
          <a:xfrm>
            <a:off x="4038600" y="6356358"/>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AFC3D556-2554-7D48-A55C-C2C22B31F258}"/>
              </a:ext>
            </a:extLst>
          </p:cNvPr>
          <p:cNvSpPr>
            <a:spLocks noGrp="1"/>
          </p:cNvSpPr>
          <p:nvPr>
            <p:ph type="sldNum" idx="4"/>
          </p:nvPr>
        </p:nvSpPr>
        <p:spPr>
          <a:xfrm>
            <a:off x="8610600" y="6356358"/>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B8986383-FAC0-FF4F-A57B-9C503EDBB8A3}"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354">
        <a:lnSpc>
          <a:spcPct val="90000"/>
        </a:lnSpc>
        <a:spcBef>
          <a:spcPct val="0"/>
        </a:spcBef>
        <a:buNone/>
        <a:defRPr sz="4400" kern="1200">
          <a:solidFill>
            <a:schemeClr val="tx1"/>
          </a:solidFill>
          <a:latin typeface="+mj-lt"/>
          <a:ea typeface="+mj-lt"/>
          <a:cs typeface="+mj-lt"/>
        </a:defRPr>
      </a:lvl1pPr>
    </p:titleStyle>
    <p:bodyStyle>
      <a:lvl1pPr marL="228589" indent="-228589" algn="l" defTabSz="914354">
        <a:lnSpc>
          <a:spcPct val="90000"/>
        </a:lnSpc>
        <a:spcBef>
          <a:spcPts val="1000"/>
        </a:spcBef>
        <a:buFont typeface="Arial"/>
        <a:buChar char="•"/>
        <a:defRPr sz="2800" kern="1200">
          <a:solidFill>
            <a:schemeClr val="tx1"/>
          </a:solidFill>
          <a:latin typeface="+mn-lt"/>
          <a:ea typeface="+mn-lt"/>
          <a:cs typeface="+mn-lt"/>
        </a:defRPr>
      </a:lvl1pPr>
      <a:lvl2pPr marL="685766" indent="-228589" algn="l" defTabSz="914354">
        <a:lnSpc>
          <a:spcPct val="90000"/>
        </a:lnSpc>
        <a:spcBef>
          <a:spcPts val="500"/>
        </a:spcBef>
        <a:buFont typeface="Arial"/>
        <a:buChar char="•"/>
        <a:defRPr sz="2400" kern="1200">
          <a:solidFill>
            <a:schemeClr val="tx1"/>
          </a:solidFill>
          <a:latin typeface="+mn-lt"/>
          <a:ea typeface="+mn-lt"/>
          <a:cs typeface="+mn-lt"/>
        </a:defRPr>
      </a:lvl2pPr>
      <a:lvl3pPr marL="1142942" indent="-228589" algn="l" defTabSz="914354">
        <a:lnSpc>
          <a:spcPct val="90000"/>
        </a:lnSpc>
        <a:spcBef>
          <a:spcPts val="500"/>
        </a:spcBef>
        <a:buFont typeface="Arial"/>
        <a:buChar char="•"/>
        <a:defRPr sz="2000" kern="1200">
          <a:solidFill>
            <a:schemeClr val="tx1"/>
          </a:solidFill>
          <a:latin typeface="+mn-lt"/>
          <a:ea typeface="+mn-lt"/>
          <a:cs typeface="+mn-lt"/>
        </a:defRPr>
      </a:lvl3pPr>
      <a:lvl4pPr marL="1600120" indent="-228589" algn="l" defTabSz="914354">
        <a:lnSpc>
          <a:spcPct val="90000"/>
        </a:lnSpc>
        <a:spcBef>
          <a:spcPts val="500"/>
        </a:spcBef>
        <a:buFont typeface="Arial"/>
        <a:buChar char="•"/>
        <a:defRPr sz="1800" kern="1200">
          <a:solidFill>
            <a:schemeClr val="tx1"/>
          </a:solidFill>
          <a:latin typeface="+mn-lt"/>
          <a:ea typeface="+mn-lt"/>
          <a:cs typeface="+mn-lt"/>
        </a:defRPr>
      </a:lvl4pPr>
      <a:lvl5pPr marL="2057298" indent="-228589" algn="l" defTabSz="914354">
        <a:lnSpc>
          <a:spcPct val="90000"/>
        </a:lnSpc>
        <a:spcBef>
          <a:spcPts val="500"/>
        </a:spcBef>
        <a:buFont typeface="Arial"/>
        <a:buChar char="•"/>
        <a:defRPr sz="1800" kern="1200">
          <a:solidFill>
            <a:schemeClr val="tx1"/>
          </a:solidFill>
          <a:latin typeface="+mn-lt"/>
          <a:ea typeface="+mn-lt"/>
          <a:cs typeface="+mn-lt"/>
        </a:defRPr>
      </a:lvl5pPr>
      <a:lvl6pPr marL="2514474" indent="-228589" algn="l" defTabSz="914354">
        <a:lnSpc>
          <a:spcPct val="90000"/>
        </a:lnSpc>
        <a:spcBef>
          <a:spcPts val="500"/>
        </a:spcBef>
        <a:buFont typeface="Arial"/>
        <a:buChar char="•"/>
        <a:defRPr sz="1800" kern="1200">
          <a:solidFill>
            <a:schemeClr val="tx1"/>
          </a:solidFill>
          <a:latin typeface="+mn-lt"/>
          <a:ea typeface="+mn-lt"/>
          <a:cs typeface="+mn-lt"/>
        </a:defRPr>
      </a:lvl6pPr>
      <a:lvl7pPr marL="2971652" indent="-228589" algn="l" defTabSz="914354">
        <a:lnSpc>
          <a:spcPct val="90000"/>
        </a:lnSpc>
        <a:spcBef>
          <a:spcPts val="500"/>
        </a:spcBef>
        <a:buFont typeface="Arial"/>
        <a:buChar char="•"/>
        <a:defRPr sz="1800" kern="1200">
          <a:solidFill>
            <a:schemeClr val="tx1"/>
          </a:solidFill>
          <a:latin typeface="+mn-lt"/>
          <a:ea typeface="+mn-lt"/>
          <a:cs typeface="+mn-lt"/>
        </a:defRPr>
      </a:lvl7pPr>
      <a:lvl8pPr marL="3428829" indent="-228589" algn="l" defTabSz="914354">
        <a:lnSpc>
          <a:spcPct val="90000"/>
        </a:lnSpc>
        <a:spcBef>
          <a:spcPts val="500"/>
        </a:spcBef>
        <a:buFont typeface="Arial"/>
        <a:buChar char="•"/>
        <a:defRPr sz="1800" kern="1200">
          <a:solidFill>
            <a:schemeClr val="tx1"/>
          </a:solidFill>
          <a:latin typeface="+mn-lt"/>
          <a:ea typeface="+mn-lt"/>
          <a:cs typeface="+mn-lt"/>
        </a:defRPr>
      </a:lvl8pPr>
      <a:lvl9pPr marL="3886006" indent="-228589" algn="l" defTabSz="914354">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354">
        <a:buNone/>
        <a:defRPr sz="1800" kern="1200">
          <a:solidFill>
            <a:schemeClr val="tx1"/>
          </a:solidFill>
          <a:latin typeface="+mn-lt"/>
          <a:ea typeface="+mn-lt"/>
          <a:cs typeface="+mn-lt"/>
        </a:defRPr>
      </a:lvl1pPr>
      <a:lvl2pPr marL="457178" algn="l" defTabSz="914354">
        <a:buNone/>
        <a:defRPr sz="1800" kern="1200">
          <a:solidFill>
            <a:schemeClr val="tx1"/>
          </a:solidFill>
          <a:latin typeface="+mn-lt"/>
          <a:ea typeface="+mn-lt"/>
          <a:cs typeface="+mn-lt"/>
        </a:defRPr>
      </a:lvl2pPr>
      <a:lvl3pPr marL="914354" algn="l" defTabSz="914354">
        <a:buNone/>
        <a:defRPr sz="1800" kern="1200">
          <a:solidFill>
            <a:schemeClr val="tx1"/>
          </a:solidFill>
          <a:latin typeface="+mn-lt"/>
          <a:ea typeface="+mn-lt"/>
          <a:cs typeface="+mn-lt"/>
        </a:defRPr>
      </a:lvl3pPr>
      <a:lvl4pPr marL="1371532" algn="l" defTabSz="914354">
        <a:buNone/>
        <a:defRPr sz="1800" kern="1200">
          <a:solidFill>
            <a:schemeClr val="tx1"/>
          </a:solidFill>
          <a:latin typeface="+mn-lt"/>
          <a:ea typeface="+mn-lt"/>
          <a:cs typeface="+mn-lt"/>
        </a:defRPr>
      </a:lvl4pPr>
      <a:lvl5pPr marL="1828709" algn="l" defTabSz="914354">
        <a:buNone/>
        <a:defRPr sz="1800" kern="1200">
          <a:solidFill>
            <a:schemeClr val="tx1"/>
          </a:solidFill>
          <a:latin typeface="+mn-lt"/>
          <a:ea typeface="+mn-lt"/>
          <a:cs typeface="+mn-lt"/>
        </a:defRPr>
      </a:lvl5pPr>
      <a:lvl6pPr marL="2285886" algn="l" defTabSz="914354">
        <a:buNone/>
        <a:defRPr sz="1800" kern="1200">
          <a:solidFill>
            <a:schemeClr val="tx1"/>
          </a:solidFill>
          <a:latin typeface="+mn-lt"/>
          <a:ea typeface="+mn-lt"/>
          <a:cs typeface="+mn-lt"/>
        </a:defRPr>
      </a:lvl6pPr>
      <a:lvl7pPr marL="2743062" algn="l" defTabSz="914354">
        <a:buNone/>
        <a:defRPr sz="1800" kern="1200">
          <a:solidFill>
            <a:schemeClr val="tx1"/>
          </a:solidFill>
          <a:latin typeface="+mn-lt"/>
          <a:ea typeface="+mn-lt"/>
          <a:cs typeface="+mn-lt"/>
        </a:defRPr>
      </a:lvl7pPr>
      <a:lvl8pPr marL="3200240" algn="l" defTabSz="914354">
        <a:buNone/>
        <a:defRPr sz="1800" kern="1200">
          <a:solidFill>
            <a:schemeClr val="tx1"/>
          </a:solidFill>
          <a:latin typeface="+mn-lt"/>
          <a:ea typeface="+mn-lt"/>
          <a:cs typeface="+mn-lt"/>
        </a:defRPr>
      </a:lvl8pPr>
      <a:lvl9pPr marL="3657418" algn="l" defTabSz="914354">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DA6"/>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4DFD769-9B06-4732-B5C3-32E47B7EA659}"/>
              </a:ext>
            </a:extLst>
          </p:cNvPr>
          <p:cNvSpPr>
            <a:spLocks noGrp="1"/>
          </p:cNvSpPr>
          <p:nvPr/>
        </p:nvSpPr>
        <p:spPr>
          <a:xfrm>
            <a:off x="1143000" y="2762250"/>
            <a:ext cx="9906000" cy="762000"/>
          </a:xfrm>
          <a:prstGeom prst="rect">
            <a:avLst/>
          </a:prstGeom>
          <a:noFill/>
          <a:ln w="0">
            <a:noFill/>
          </a:ln>
        </p:spPr>
        <p:txBody>
          <a:bodyPr>
            <a:noAutofit/>
          </a:bodyPr>
          <a:lstStyle/>
          <a:p>
            <a:pPr>
              <a:buNone/>
              <a:defRPr sz="3450" b="1">
                <a:solidFill>
                  <a:srgbClr val="FFFFFF"/>
                </a:solidFill>
                <a:latin typeface="Calibri"/>
                <a:ea typeface="Calibri"/>
                <a:cs typeface="Calibri"/>
              </a:defRPr>
            </a:pPr>
            <a:r>
              <a:rPr sz="3450" b="1" dirty="0">
                <a:solidFill>
                  <a:srgbClr val="FFFFFF"/>
                </a:solidFill>
                <a:latin typeface="Calibri"/>
                <a:ea typeface="Calibri"/>
                <a:cs typeface="Calibri"/>
              </a:rPr>
              <a:t>BİLGİSAYAR MÜHENDİSLİĞİ</a:t>
            </a:r>
          </a:p>
        </p:txBody>
      </p:sp>
      <p:sp>
        <p:nvSpPr>
          <p:cNvPr id="10" name="Rectangle 9">
            <a:extLst>
              <a:ext uri="{FF2B5EF4-FFF2-40B4-BE49-F238E27FC236}">
                <a16:creationId xmlns:a16="http://schemas.microsoft.com/office/drawing/2014/main" id="{4CDDE375-2F0D-4CAD-987C-29BB13EB2232}"/>
              </a:ext>
            </a:extLst>
          </p:cNvPr>
          <p:cNvSpPr>
            <a:spLocks noGrp="1"/>
          </p:cNvSpPr>
          <p:nvPr/>
        </p:nvSpPr>
        <p:spPr>
          <a:xfrm>
            <a:off x="1143000" y="3667125"/>
            <a:ext cx="9906000" cy="571500"/>
          </a:xfrm>
          <a:prstGeom prst="rect">
            <a:avLst/>
          </a:prstGeom>
          <a:noFill/>
          <a:ln w="0">
            <a:noFill/>
          </a:ln>
        </p:spPr>
        <p:txBody>
          <a:bodyPr>
            <a:noAutofit/>
          </a:bodyPr>
          <a:lstStyle/>
          <a:p>
            <a:pPr>
              <a:buNone/>
              <a:defRPr sz="2250" b="0">
                <a:solidFill>
                  <a:srgbClr val="FFFFFF"/>
                </a:solidFill>
                <a:latin typeface="Calibri"/>
                <a:ea typeface="Calibri"/>
                <a:cs typeface="Calibri"/>
              </a:defRPr>
            </a:pPr>
            <a:r>
              <a:rPr sz="2250" b="0" dirty="0">
                <a:solidFill>
                  <a:srgbClr val="FFFFFF"/>
                </a:solidFill>
                <a:latin typeface="Calibri"/>
                <a:ea typeface="Calibri"/>
                <a:cs typeface="Calibri"/>
              </a:rPr>
              <a:t>TEKNOLOJİ FAKÜLTESİ</a:t>
            </a:r>
          </a:p>
        </p:txBody>
      </p:sp>
      <p:sp>
        <p:nvSpPr>
          <p:cNvPr id="11" name="Rectangle 10">
            <a:extLst>
              <a:ext uri="{FF2B5EF4-FFF2-40B4-BE49-F238E27FC236}">
                <a16:creationId xmlns:a16="http://schemas.microsoft.com/office/drawing/2014/main" id="{AD574460-4E6B-4023-909C-E3FFE3D75FE4}"/>
              </a:ext>
            </a:extLst>
          </p:cNvPr>
          <p:cNvSpPr>
            <a:spLocks noGrp="1"/>
          </p:cNvSpPr>
          <p:nvPr/>
        </p:nvSpPr>
        <p:spPr>
          <a:xfrm>
            <a:off x="1143000" y="4524375"/>
            <a:ext cx="9906000" cy="1190625"/>
          </a:xfrm>
          <a:prstGeom prst="rect">
            <a:avLst/>
          </a:prstGeom>
          <a:noFill/>
          <a:ln w="0">
            <a:noFill/>
          </a:ln>
        </p:spPr>
        <p:txBody>
          <a:bodyPr>
            <a:noAutofit/>
          </a:bodyPr>
          <a:lstStyle/>
          <a:p>
            <a:pPr>
              <a:buNone/>
              <a:defRPr sz="2400" b="0">
                <a:solidFill>
                  <a:srgbClr val="FFFFFF"/>
                </a:solidFill>
                <a:latin typeface="Calibri"/>
                <a:ea typeface="Calibri"/>
                <a:cs typeface="Calibri"/>
              </a:defRPr>
            </a:pPr>
            <a:r>
              <a:rPr sz="2400" b="0" dirty="0">
                <a:solidFill>
                  <a:srgbClr val="FFFFFF"/>
                </a:solidFill>
                <a:latin typeface="Calibri"/>
                <a:ea typeface="Calibri"/>
                <a:cs typeface="Calibri"/>
              </a:rPr>
              <a:t>2026–2027 Akademik </a:t>
            </a:r>
            <a:r>
              <a:rPr sz="2400" b="0" dirty="0" err="1">
                <a:solidFill>
                  <a:srgbClr val="FFFFFF"/>
                </a:solidFill>
                <a:latin typeface="Calibri"/>
                <a:ea typeface="Calibri"/>
                <a:cs typeface="Calibri"/>
              </a:rPr>
              <a:t>Yılı</a:t>
            </a:r>
            <a:endParaRPr sz="2400" b="0" dirty="0">
              <a:solidFill>
                <a:srgbClr val="FFFFFF"/>
              </a:solidFill>
              <a:latin typeface="Calibri"/>
              <a:ea typeface="Calibri"/>
              <a:cs typeface="Calibri"/>
            </a:endParaRPr>
          </a:p>
          <a:p>
            <a:pPr>
              <a:buNone/>
              <a:defRPr sz="2400" b="0">
                <a:solidFill>
                  <a:srgbClr val="FFFFFF"/>
                </a:solidFill>
                <a:latin typeface="Calibri"/>
                <a:ea typeface="Calibri"/>
                <a:cs typeface="Calibri"/>
              </a:defRPr>
            </a:pPr>
            <a:r>
              <a:rPr sz="2400" b="0" dirty="0">
                <a:solidFill>
                  <a:srgbClr val="FFFFFF"/>
                </a:solidFill>
                <a:latin typeface="Calibri"/>
                <a:ea typeface="Calibri"/>
                <a:cs typeface="Calibri"/>
              </a:rPr>
              <a:t>1. </a:t>
            </a:r>
            <a:r>
              <a:rPr sz="2400" b="0" dirty="0" err="1">
                <a:solidFill>
                  <a:srgbClr val="FFFFFF"/>
                </a:solidFill>
                <a:latin typeface="Calibri"/>
                <a:ea typeface="Calibri"/>
                <a:cs typeface="Calibri"/>
              </a:rPr>
              <a:t>Sınıf</a:t>
            </a:r>
            <a:r>
              <a:rPr sz="2400" b="0" dirty="0">
                <a:solidFill>
                  <a:srgbClr val="FFFFFF"/>
                </a:solidFill>
                <a:latin typeface="Calibri"/>
                <a:ea typeface="Calibri"/>
                <a:cs typeface="Calibri"/>
              </a:rPr>
              <a:t> </a:t>
            </a:r>
            <a:r>
              <a:rPr sz="2400" b="0" dirty="0" err="1">
                <a:solidFill>
                  <a:srgbClr val="FFFFFF"/>
                </a:solidFill>
                <a:latin typeface="Calibri"/>
                <a:ea typeface="Calibri"/>
                <a:cs typeface="Calibri"/>
              </a:rPr>
              <a:t>Oryantasyon</a:t>
            </a:r>
            <a:r>
              <a:rPr sz="2400" b="0" dirty="0">
                <a:solidFill>
                  <a:srgbClr val="FFFFFF"/>
                </a:solidFill>
                <a:latin typeface="Calibri"/>
                <a:ea typeface="Calibri"/>
                <a:cs typeface="Calibri"/>
              </a:rPr>
              <a:t> </a:t>
            </a:r>
            <a:r>
              <a:rPr sz="2400" b="0" dirty="0" err="1">
                <a:solidFill>
                  <a:srgbClr val="FFFFFF"/>
                </a:solidFill>
                <a:latin typeface="Calibri"/>
                <a:ea typeface="Calibri"/>
                <a:cs typeface="Calibri"/>
              </a:rPr>
              <a:t>Programı</a:t>
            </a:r>
            <a:endParaRPr sz="2400" b="0" dirty="0">
              <a:solidFill>
                <a:srgbClr val="FFFFFF"/>
              </a:solidFill>
              <a:latin typeface="Calibri"/>
              <a:ea typeface="Calibri"/>
              <a:cs typeface="Calibri"/>
            </a:endParaRPr>
          </a:p>
        </p:txBody>
      </p:sp>
    </p:spTree>
    <p:extLst>
      <p:ext uri="{BB962C8B-B14F-4D97-AF65-F5344CB8AC3E}">
        <p14:creationId xmlns:p14="http://schemas.microsoft.com/office/powerpoint/2010/main" val="4060543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80566C-C211-43AC-8BD5-0D9AB07DDC55}"/>
              </a:ext>
            </a:extLst>
          </p:cNvPr>
          <p:cNvSpPr>
            <a:spLocks noGrp="1"/>
          </p:cNvSpPr>
          <p:nvPr/>
        </p:nvSpPr>
        <p:spPr>
          <a:xfrm>
            <a:off x="481203" y="178213"/>
            <a:ext cx="10084499" cy="665131"/>
          </a:xfrm>
          <a:prstGeom prst="rect">
            <a:avLst/>
          </a:prstGeom>
          <a:noFill/>
          <a:ln w="0">
            <a:noFill/>
          </a:ln>
        </p:spPr>
        <p:txBody>
          <a:bodyPr>
            <a:noAutofit/>
          </a:bodyPr>
          <a:lstStyle/>
          <a:p>
            <a:pPr>
              <a:defRPr sz="2400" b="0">
                <a:solidFill>
                  <a:srgbClr val="FFFFFF"/>
                </a:solidFill>
                <a:latin typeface="Calibri"/>
                <a:ea typeface="Calibri"/>
                <a:cs typeface="Calibri"/>
              </a:defRPr>
            </a:pPr>
            <a:r>
              <a:rPr sz="2400" b="0">
                <a:solidFill>
                  <a:srgbClr val="FFFFFF"/>
                </a:solidFill>
                <a:latin typeface="Calibri"/>
                <a:ea typeface="Calibri"/>
                <a:cs typeface="Calibri"/>
              </a:rPr>
              <a:t>Oryantasyon programı 1/3</a:t>
            </a:r>
          </a:p>
        </p:txBody>
      </p:sp>
      <p:sp>
        <p:nvSpPr>
          <p:cNvPr id="2" name="Rectangle 1">
            <a:extLst>
              <a:ext uri="{FF2B5EF4-FFF2-40B4-BE49-F238E27FC236}">
                <a16:creationId xmlns:a16="http://schemas.microsoft.com/office/drawing/2014/main" id="{40899654-DEBD-4835-9C53-57365EE4801A}"/>
              </a:ext>
            </a:extLst>
          </p:cNvPr>
          <p:cNvSpPr>
            <a:spLocks noGrp="1"/>
          </p:cNvSpPr>
          <p:nvPr/>
        </p:nvSpPr>
        <p:spPr>
          <a:xfrm>
            <a:off x="571500" y="1095375"/>
            <a:ext cx="10477500" cy="400050"/>
          </a:xfrm>
          <a:prstGeom prst="rect">
            <a:avLst/>
          </a:prstGeom>
          <a:noFill/>
          <a:ln w="0">
            <a:noFill/>
          </a:ln>
        </p:spPr>
        <p:txBody>
          <a:bodyPr>
            <a:noAutofit/>
          </a:bodyPr>
          <a:lstStyle/>
          <a:p>
            <a:pPr>
              <a:defRPr sz="1875" b="0">
                <a:solidFill>
                  <a:srgbClr val="003DA6"/>
                </a:solidFill>
                <a:latin typeface="Calibri"/>
                <a:ea typeface="Calibri"/>
                <a:cs typeface="Calibri"/>
              </a:defRPr>
            </a:pPr>
            <a:r>
              <a:rPr sz="1875" b="0">
                <a:solidFill>
                  <a:srgbClr val="003DA6"/>
                </a:solidFill>
                <a:latin typeface="Calibri"/>
                <a:ea typeface="Calibri"/>
                <a:cs typeface="Calibri"/>
              </a:rPr>
              <a:t>T2 Konferans Salonu</a:t>
            </a:r>
          </a:p>
        </p:txBody>
      </p:sp>
      <p:graphicFrame>
        <p:nvGraphicFramePr>
          <p:cNvPr id="7" name="Table 6"/>
          <p:cNvGraphicFramePr/>
          <p:nvPr/>
        </p:nvGraphicFramePr>
        <p:xfrm>
          <a:off x="571500" y="1666875"/>
          <a:ext cx="11049000" cy="4171950"/>
        </p:xfrm>
        <a:graphic>
          <a:graphicData uri="http://schemas.openxmlformats.org/drawingml/2006/table">
            <a:tbl>
              <a:tblPr/>
              <a:tblGrid>
                <a:gridCol w="1762125">
                  <a:extLst>
                    <a:ext uri="{9D8B030D-6E8A-4147-A177-3AD203B41FA5}">
                      <a16:colId xmlns:a16="http://schemas.microsoft.com/office/drawing/2014/main" val="20000"/>
                    </a:ext>
                  </a:extLst>
                </a:gridCol>
                <a:gridCol w="5429250">
                  <a:extLst>
                    <a:ext uri="{9D8B030D-6E8A-4147-A177-3AD203B41FA5}">
                      <a16:colId xmlns:a16="http://schemas.microsoft.com/office/drawing/2014/main" val="20001"/>
                    </a:ext>
                  </a:extLst>
                </a:gridCol>
                <a:gridCol w="2905125">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tblGrid>
              <a:tr h="457200">
                <a:tc>
                  <a:txBody>
                    <a:bodyPr/>
                    <a:lstStyle/>
                    <a:p>
                      <a:r>
                        <a:rPr sz="1875" b="1">
                          <a:solidFill>
                            <a:srgbClr val="FFFFFF"/>
                          </a:solidFill>
                          <a:latin typeface="Calibri"/>
                          <a:ea typeface="Calibri"/>
                          <a:cs typeface="Calibri"/>
                        </a:rPr>
                        <a:t>Saat</a:t>
                      </a:r>
                    </a:p>
                  </a:txBody>
                  <a:tcPr>
                    <a:solidFill>
                      <a:srgbClr val="003DA6"/>
                    </a:solidFill>
                  </a:tcPr>
                </a:tc>
                <a:tc>
                  <a:txBody>
                    <a:bodyPr/>
                    <a:lstStyle/>
                    <a:p>
                      <a:r>
                        <a:rPr sz="1875" b="1">
                          <a:solidFill>
                            <a:srgbClr val="FFFFFF"/>
                          </a:solidFill>
                          <a:latin typeface="Calibri"/>
                          <a:ea typeface="Calibri"/>
                          <a:cs typeface="Calibri"/>
                        </a:rPr>
                        <a:t>Gündem Maddesi</a:t>
                      </a:r>
                    </a:p>
                  </a:txBody>
                  <a:tcPr>
                    <a:solidFill>
                      <a:srgbClr val="003DA6"/>
                    </a:solidFill>
                  </a:tcPr>
                </a:tc>
                <a:tc>
                  <a:txBody>
                    <a:bodyPr/>
                    <a:lstStyle/>
                    <a:p>
                      <a:r>
                        <a:rPr sz="1875" b="1">
                          <a:solidFill>
                            <a:srgbClr val="FFFFFF"/>
                          </a:solidFill>
                          <a:latin typeface="Calibri"/>
                          <a:ea typeface="Calibri"/>
                          <a:cs typeface="Calibri"/>
                        </a:rPr>
                        <a:t>Sunan / Sorumlu</a:t>
                      </a:r>
                    </a:p>
                  </a:txBody>
                  <a:tcPr>
                    <a:solidFill>
                      <a:srgbClr val="003DA6"/>
                    </a:solidFill>
                  </a:tcPr>
                </a:tc>
                <a:tc>
                  <a:txBody>
                    <a:bodyPr/>
                    <a:lstStyle/>
                    <a:p>
                      <a:r>
                        <a:rPr sz="1875" b="1">
                          <a:solidFill>
                            <a:srgbClr val="FFFFFF"/>
                          </a:solidFill>
                          <a:latin typeface="Calibri"/>
                          <a:ea typeface="Calibri"/>
                          <a:cs typeface="Calibri"/>
                        </a:rPr>
                        <a:t>Süre</a:t>
                      </a:r>
                    </a:p>
                  </a:txBody>
                  <a:tcPr>
                    <a:solidFill>
                      <a:srgbClr val="003DA6"/>
                    </a:solidFill>
                  </a:tcPr>
                </a:tc>
                <a:extLst>
                  <a:ext uri="{0D108BD9-81ED-4DB2-BD59-A6C34878D82A}">
                    <a16:rowId xmlns:a16="http://schemas.microsoft.com/office/drawing/2014/main" val="10000"/>
                  </a:ext>
                </a:extLst>
              </a:tr>
              <a:tr h="742950">
                <a:tc>
                  <a:txBody>
                    <a:bodyPr/>
                    <a:lstStyle/>
                    <a:p>
                      <a:r>
                        <a:rPr sz="1800" b="0">
                          <a:solidFill>
                            <a:srgbClr val="262626"/>
                          </a:solidFill>
                          <a:latin typeface="Calibri"/>
                          <a:ea typeface="Calibri"/>
                          <a:cs typeface="Calibri"/>
                        </a:rPr>
                        <a:t>13:00 - 13:15</a:t>
                      </a:r>
                    </a:p>
                  </a:txBody>
                  <a:tcPr>
                    <a:solidFill>
                      <a:srgbClr val="FFFFFF"/>
                    </a:solidFill>
                  </a:tcPr>
                </a:tc>
                <a:tc>
                  <a:txBody>
                    <a:bodyPr/>
                    <a:lstStyle/>
                    <a:p>
                      <a:r>
                        <a:rPr sz="1800" b="0">
                          <a:solidFill>
                            <a:srgbClr val="262626"/>
                          </a:solidFill>
                          <a:latin typeface="Calibri"/>
                          <a:ea typeface="Calibri"/>
                          <a:cs typeface="Calibri"/>
                        </a:rPr>
                        <a:t>Kayıt, karşılama ve salon yerleşimi</a:t>
                      </a:r>
                    </a:p>
                  </a:txBody>
                  <a:tcPr>
                    <a:solidFill>
                      <a:srgbClr val="FFFFFF"/>
                    </a:solidFill>
                  </a:tcPr>
                </a:tc>
                <a:tc>
                  <a:txBody>
                    <a:bodyPr/>
                    <a:lstStyle/>
                    <a:p>
                      <a:r>
                        <a:rPr sz="1800" b="0">
                          <a:solidFill>
                            <a:srgbClr val="262626"/>
                          </a:solidFill>
                          <a:latin typeface="Calibri"/>
                          <a:ea typeface="Calibri"/>
                          <a:cs typeface="Calibri"/>
                        </a:rPr>
                        <a:t>Bölüm araştırma görevlileri</a:t>
                      </a:r>
                    </a:p>
                  </a:txBody>
                  <a:tcPr>
                    <a:solidFill>
                      <a:srgbClr val="FFFFFF"/>
                    </a:solidFill>
                  </a:tcPr>
                </a:tc>
                <a:tc>
                  <a:txBody>
                    <a:bodyPr/>
                    <a:lstStyle/>
                    <a:p>
                      <a:r>
                        <a:rPr sz="1800" b="0">
                          <a:solidFill>
                            <a:srgbClr val="262626"/>
                          </a:solidFill>
                          <a:latin typeface="Calibri"/>
                          <a:ea typeface="Calibri"/>
                          <a:cs typeface="Calibri"/>
                        </a:rPr>
                        <a:t>15 dk</a:t>
                      </a:r>
                    </a:p>
                  </a:txBody>
                  <a:tcPr>
                    <a:solidFill>
                      <a:srgbClr val="FFFFFF"/>
                    </a:solidFill>
                  </a:tcPr>
                </a:tc>
                <a:extLst>
                  <a:ext uri="{0D108BD9-81ED-4DB2-BD59-A6C34878D82A}">
                    <a16:rowId xmlns:a16="http://schemas.microsoft.com/office/drawing/2014/main" val="10001"/>
                  </a:ext>
                </a:extLst>
              </a:tr>
              <a:tr h="742950">
                <a:tc>
                  <a:txBody>
                    <a:bodyPr/>
                    <a:lstStyle/>
                    <a:p>
                      <a:r>
                        <a:rPr sz="1800" b="0">
                          <a:solidFill>
                            <a:srgbClr val="262626"/>
                          </a:solidFill>
                          <a:latin typeface="Calibri"/>
                          <a:ea typeface="Calibri"/>
                          <a:cs typeface="Calibri"/>
                        </a:rPr>
                        <a:t>13:15 - 13:35</a:t>
                      </a:r>
                    </a:p>
                  </a:txBody>
                  <a:tcPr>
                    <a:solidFill>
                      <a:srgbClr val="FFFFFF"/>
                    </a:solidFill>
                  </a:tcPr>
                </a:tc>
                <a:tc>
                  <a:txBody>
                    <a:bodyPr/>
                    <a:lstStyle/>
                    <a:p>
                      <a:r>
                        <a:rPr sz="1800" b="0">
                          <a:solidFill>
                            <a:srgbClr val="262626"/>
                          </a:solidFill>
                          <a:latin typeface="Calibri"/>
                          <a:ea typeface="Calibri"/>
                          <a:cs typeface="Calibri"/>
                        </a:rPr>
                        <a:t>Açılış konuşması ve üniversite hayatı üzerine tavsiyeler</a:t>
                      </a:r>
                    </a:p>
                  </a:txBody>
                  <a:tcPr>
                    <a:solidFill>
                      <a:srgbClr val="FFFFFF"/>
                    </a:solidFill>
                  </a:tcPr>
                </a:tc>
                <a:tc>
                  <a:txBody>
                    <a:bodyPr/>
                    <a:lstStyle/>
                    <a:p>
                      <a:r>
                        <a:rPr sz="1800" b="0">
                          <a:solidFill>
                            <a:srgbClr val="262626"/>
                          </a:solidFill>
                          <a:latin typeface="Calibri"/>
                          <a:ea typeface="Calibri"/>
                          <a:cs typeface="Calibri"/>
                        </a:rPr>
                        <a:t>Bölüm Başkanı</a:t>
                      </a:r>
                    </a:p>
                  </a:txBody>
                  <a:tcPr>
                    <a:solidFill>
                      <a:srgbClr val="FFFFFF"/>
                    </a:solidFill>
                  </a:tcPr>
                </a:tc>
                <a:tc>
                  <a:txBody>
                    <a:bodyPr/>
                    <a:lstStyle/>
                    <a:p>
                      <a:r>
                        <a:rPr sz="1800" b="0">
                          <a:solidFill>
                            <a:srgbClr val="262626"/>
                          </a:solidFill>
                          <a:latin typeface="Calibri"/>
                          <a:ea typeface="Calibri"/>
                          <a:cs typeface="Calibri"/>
                        </a:rPr>
                        <a:t>20 dk</a:t>
                      </a:r>
                    </a:p>
                  </a:txBody>
                  <a:tcPr>
                    <a:solidFill>
                      <a:srgbClr val="FFFFFF"/>
                    </a:solidFill>
                  </a:tcPr>
                </a:tc>
                <a:extLst>
                  <a:ext uri="{0D108BD9-81ED-4DB2-BD59-A6C34878D82A}">
                    <a16:rowId xmlns:a16="http://schemas.microsoft.com/office/drawing/2014/main" val="10002"/>
                  </a:ext>
                </a:extLst>
              </a:tr>
              <a:tr h="742950">
                <a:tc>
                  <a:txBody>
                    <a:bodyPr/>
                    <a:lstStyle/>
                    <a:p>
                      <a:r>
                        <a:rPr sz="1800" b="0">
                          <a:solidFill>
                            <a:srgbClr val="262626"/>
                          </a:solidFill>
                          <a:latin typeface="Calibri"/>
                          <a:ea typeface="Calibri"/>
                          <a:cs typeface="Calibri"/>
                        </a:rPr>
                        <a:t>13:35 - 13:50</a:t>
                      </a:r>
                    </a:p>
                  </a:txBody>
                  <a:tcPr>
                    <a:solidFill>
                      <a:srgbClr val="FFFFFF"/>
                    </a:solidFill>
                  </a:tcPr>
                </a:tc>
                <a:tc>
                  <a:txBody>
                    <a:bodyPr/>
                    <a:lstStyle/>
                    <a:p>
                      <a:r>
                        <a:rPr sz="1800" b="0">
                          <a:solidFill>
                            <a:srgbClr val="262626"/>
                          </a:solidFill>
                          <a:latin typeface="Calibri"/>
                          <a:ea typeface="Calibri"/>
                          <a:cs typeface="Calibri"/>
                        </a:rPr>
                        <a:t>Kariyer Merkezi tanıtımı</a:t>
                      </a:r>
                    </a:p>
                  </a:txBody>
                  <a:tcPr>
                    <a:solidFill>
                      <a:srgbClr val="FFFFFF"/>
                    </a:solidFill>
                  </a:tcPr>
                </a:tc>
                <a:tc>
                  <a:txBody>
                    <a:bodyPr/>
                    <a:lstStyle/>
                    <a:p>
                      <a:r>
                        <a:rPr sz="1800" b="0">
                          <a:solidFill>
                            <a:srgbClr val="262626"/>
                          </a:solidFill>
                          <a:latin typeface="Calibri"/>
                          <a:ea typeface="Calibri"/>
                          <a:cs typeface="Calibri"/>
                        </a:rPr>
                        <a:t>Kariyer Merkezi</a:t>
                      </a:r>
                    </a:p>
                  </a:txBody>
                  <a:tcPr>
                    <a:solidFill>
                      <a:srgbClr val="FFFFFF"/>
                    </a:solidFill>
                  </a:tcPr>
                </a:tc>
                <a:tc>
                  <a:txBody>
                    <a:bodyPr/>
                    <a:lstStyle/>
                    <a:p>
                      <a:r>
                        <a:rPr sz="1800" b="0">
                          <a:solidFill>
                            <a:srgbClr val="262626"/>
                          </a:solidFill>
                          <a:latin typeface="Calibri"/>
                          <a:ea typeface="Calibri"/>
                          <a:cs typeface="Calibri"/>
                        </a:rPr>
                        <a:t>15 dk</a:t>
                      </a:r>
                    </a:p>
                  </a:txBody>
                  <a:tcPr>
                    <a:solidFill>
                      <a:srgbClr val="FFFFFF"/>
                    </a:solidFill>
                  </a:tcPr>
                </a:tc>
                <a:extLst>
                  <a:ext uri="{0D108BD9-81ED-4DB2-BD59-A6C34878D82A}">
                    <a16:rowId xmlns:a16="http://schemas.microsoft.com/office/drawing/2014/main" val="10003"/>
                  </a:ext>
                </a:extLst>
              </a:tr>
              <a:tr h="742950">
                <a:tc>
                  <a:txBody>
                    <a:bodyPr/>
                    <a:lstStyle/>
                    <a:p>
                      <a:r>
                        <a:rPr sz="1800" b="0">
                          <a:solidFill>
                            <a:srgbClr val="262626"/>
                          </a:solidFill>
                          <a:latin typeface="Calibri"/>
                          <a:ea typeface="Calibri"/>
                          <a:cs typeface="Calibri"/>
                        </a:rPr>
                        <a:t>13:50 - 14:15</a:t>
                      </a:r>
                    </a:p>
                  </a:txBody>
                  <a:tcPr>
                    <a:solidFill>
                      <a:srgbClr val="FFFFFF"/>
                    </a:solidFill>
                  </a:tcPr>
                </a:tc>
                <a:tc>
                  <a:txBody>
                    <a:bodyPr/>
                    <a:lstStyle/>
                    <a:p>
                      <a:r>
                        <a:rPr sz="1800" b="0">
                          <a:solidFill>
                            <a:srgbClr val="262626"/>
                          </a:solidFill>
                          <a:latin typeface="Calibri"/>
                          <a:ea typeface="Calibri"/>
                          <a:cs typeface="Calibri"/>
                        </a:rPr>
                        <a:t>Bölüm işleyişi, iletişim ve yazışma kuralları</a:t>
                      </a:r>
                    </a:p>
                  </a:txBody>
                  <a:tcPr>
                    <a:solidFill>
                      <a:srgbClr val="FFFFFF"/>
                    </a:solidFill>
                  </a:tcPr>
                </a:tc>
                <a:tc>
                  <a:txBody>
                    <a:bodyPr/>
                    <a:lstStyle/>
                    <a:p>
                      <a:r>
                        <a:rPr sz="1800" b="0">
                          <a:solidFill>
                            <a:srgbClr val="262626"/>
                          </a:solidFill>
                          <a:latin typeface="Calibri"/>
                          <a:ea typeface="Calibri"/>
                          <a:cs typeface="Calibri"/>
                        </a:rPr>
                        <a:t>Bölüm (danışman öğr. üyeleri)</a:t>
                      </a:r>
                    </a:p>
                  </a:txBody>
                  <a:tcPr>
                    <a:solidFill>
                      <a:srgbClr val="FFFFFF"/>
                    </a:solidFill>
                  </a:tcPr>
                </a:tc>
                <a:tc>
                  <a:txBody>
                    <a:bodyPr/>
                    <a:lstStyle/>
                    <a:p>
                      <a:r>
                        <a:rPr sz="1800" b="0">
                          <a:solidFill>
                            <a:srgbClr val="262626"/>
                          </a:solidFill>
                          <a:latin typeface="Calibri"/>
                          <a:ea typeface="Calibri"/>
                          <a:cs typeface="Calibri"/>
                        </a:rPr>
                        <a:t>25 dk</a:t>
                      </a:r>
                    </a:p>
                  </a:txBody>
                  <a:tcPr>
                    <a:solidFill>
                      <a:srgbClr val="FFFFFF"/>
                    </a:solidFill>
                  </a:tcPr>
                </a:tc>
                <a:extLst>
                  <a:ext uri="{0D108BD9-81ED-4DB2-BD59-A6C34878D82A}">
                    <a16:rowId xmlns:a16="http://schemas.microsoft.com/office/drawing/2014/main" val="10004"/>
                  </a:ext>
                </a:extLst>
              </a:tr>
              <a:tr h="742950">
                <a:tc>
                  <a:txBody>
                    <a:bodyPr/>
                    <a:lstStyle/>
                    <a:p>
                      <a:r>
                        <a:rPr sz="1800" b="0">
                          <a:solidFill>
                            <a:srgbClr val="262626"/>
                          </a:solidFill>
                          <a:latin typeface="Calibri"/>
                          <a:ea typeface="Calibri"/>
                          <a:cs typeface="Calibri"/>
                        </a:rPr>
                        <a:t>14:15 - 14:35</a:t>
                      </a:r>
                    </a:p>
                  </a:txBody>
                  <a:tcPr>
                    <a:solidFill>
                      <a:srgbClr val="FFFFFF"/>
                    </a:solidFill>
                  </a:tcPr>
                </a:tc>
                <a:tc>
                  <a:txBody>
                    <a:bodyPr/>
                    <a:lstStyle/>
                    <a:p>
                      <a:r>
                        <a:rPr sz="1800" b="0">
                          <a:solidFill>
                            <a:srgbClr val="262626"/>
                          </a:solidFill>
                          <a:latin typeface="Calibri"/>
                          <a:ea typeface="Calibri"/>
                          <a:cs typeface="Calibri"/>
                        </a:rPr>
                        <a:t>Akademik süreçler: derse yazılma, ön koşul ve çakışma</a:t>
                      </a:r>
                    </a:p>
                  </a:txBody>
                  <a:tcPr>
                    <a:solidFill>
                      <a:srgbClr val="FFFFFF"/>
                    </a:solidFill>
                  </a:tcPr>
                </a:tc>
                <a:tc>
                  <a:txBody>
                    <a:bodyPr/>
                    <a:lstStyle/>
                    <a:p>
                      <a:r>
                        <a:rPr sz="1800" b="0">
                          <a:solidFill>
                            <a:srgbClr val="262626"/>
                          </a:solidFill>
                          <a:latin typeface="Calibri"/>
                          <a:ea typeface="Calibri"/>
                          <a:cs typeface="Calibri"/>
                        </a:rPr>
                        <a:t>Bölüm</a:t>
                      </a:r>
                    </a:p>
                  </a:txBody>
                  <a:tcPr>
                    <a:solidFill>
                      <a:srgbClr val="FFFFFF"/>
                    </a:solidFill>
                  </a:tcPr>
                </a:tc>
                <a:tc>
                  <a:txBody>
                    <a:bodyPr/>
                    <a:lstStyle/>
                    <a:p>
                      <a:r>
                        <a:rPr sz="1800" b="0">
                          <a:solidFill>
                            <a:srgbClr val="262626"/>
                          </a:solidFill>
                          <a:latin typeface="Calibri"/>
                          <a:ea typeface="Calibri"/>
                          <a:cs typeface="Calibri"/>
                        </a:rPr>
                        <a:t>20 dk</a:t>
                      </a:r>
                    </a:p>
                  </a:txBody>
                  <a:tcPr>
                    <a:solidFill>
                      <a:srgbClr val="FFFFFF"/>
                    </a:solidFill>
                  </a:tcPr>
                </a:tc>
                <a:extLst>
                  <a:ext uri="{0D108BD9-81ED-4DB2-BD59-A6C34878D82A}">
                    <a16:rowId xmlns:a16="http://schemas.microsoft.com/office/drawing/2014/main" val="10005"/>
                  </a:ext>
                </a:extLst>
              </a:tr>
            </a:tbl>
          </a:graphicData>
        </a:graphic>
      </p:graphicFrame>
      <p:sp>
        <p:nvSpPr>
          <p:cNvPr id="4" name="Rectangle 3">
            <a:extLst>
              <a:ext uri="{FF2B5EF4-FFF2-40B4-BE49-F238E27FC236}">
                <a16:creationId xmlns:a16="http://schemas.microsoft.com/office/drawing/2014/main" id="{B2EC7ED1-F628-494F-BE2D-0EB9804C6483}"/>
              </a:ext>
            </a:extLst>
          </p:cNvPr>
          <p:cNvSpPr>
            <a:spLocks noGrp="1"/>
          </p:cNvSpPr>
          <p:nvPr/>
        </p:nvSpPr>
        <p:spPr>
          <a:xfrm>
            <a:off x="571500" y="5905500"/>
            <a:ext cx="10763250" cy="333375"/>
          </a:xfrm>
          <a:prstGeom prst="rect">
            <a:avLst/>
          </a:prstGeom>
          <a:noFill/>
          <a:ln w="0">
            <a:noFill/>
          </a:ln>
        </p:spPr>
        <p:txBody>
          <a:bodyPr>
            <a:noAutofit/>
          </a:bodyPr>
          <a:lstStyle/>
          <a:p>
            <a:pPr>
              <a:defRPr sz="1500" b="0">
                <a:solidFill>
                  <a:srgbClr val="595959"/>
                </a:solidFill>
                <a:latin typeface="Calibri"/>
                <a:ea typeface="Calibri"/>
                <a:cs typeface="Calibri"/>
              </a:defRPr>
            </a:pPr>
            <a:r>
              <a:rPr sz="1500" b="0">
                <a:solidFill>
                  <a:srgbClr val="595959"/>
                </a:solidFill>
                <a:latin typeface="Calibri"/>
                <a:ea typeface="Calibri"/>
                <a:cs typeface="Calibri"/>
              </a:rPr>
              <a:t>Süreler tahminidir; konuşmacı sayısına göre güncellenebilir.</a:t>
            </a:r>
          </a:p>
        </p:txBody>
      </p:sp>
    </p:spTree>
    <p:extLst>
      <p:ext uri="{BB962C8B-B14F-4D97-AF65-F5344CB8AC3E}">
        <p14:creationId xmlns:p14="http://schemas.microsoft.com/office/powerpoint/2010/main" val="3403441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B1E88C-70A4-45C3-9C1F-A10CD8F5729C}"/>
              </a:ext>
            </a:extLst>
          </p:cNvPr>
          <p:cNvSpPr>
            <a:spLocks noGrp="1"/>
          </p:cNvSpPr>
          <p:nvPr/>
        </p:nvSpPr>
        <p:spPr>
          <a:xfrm>
            <a:off x="481203" y="178213"/>
            <a:ext cx="10084499" cy="665131"/>
          </a:xfrm>
          <a:prstGeom prst="rect">
            <a:avLst/>
          </a:prstGeom>
          <a:noFill/>
          <a:ln w="0">
            <a:noFill/>
          </a:ln>
        </p:spPr>
        <p:txBody>
          <a:bodyPr>
            <a:noAutofit/>
          </a:bodyPr>
          <a:lstStyle/>
          <a:p>
            <a:pPr>
              <a:defRPr sz="2400" b="0">
                <a:solidFill>
                  <a:srgbClr val="FFFFFF"/>
                </a:solidFill>
                <a:latin typeface="Calibri"/>
                <a:ea typeface="Calibri"/>
                <a:cs typeface="Calibri"/>
              </a:defRPr>
            </a:pPr>
            <a:r>
              <a:rPr sz="2400" b="0">
                <a:solidFill>
                  <a:srgbClr val="FFFFFF"/>
                </a:solidFill>
                <a:latin typeface="Calibri"/>
                <a:ea typeface="Calibri"/>
                <a:cs typeface="Calibri"/>
              </a:rPr>
              <a:t>Oryantasyon programı 2/3</a:t>
            </a:r>
          </a:p>
        </p:txBody>
      </p:sp>
      <p:sp>
        <p:nvSpPr>
          <p:cNvPr id="2" name="Rectangle 1">
            <a:extLst>
              <a:ext uri="{FF2B5EF4-FFF2-40B4-BE49-F238E27FC236}">
                <a16:creationId xmlns:a16="http://schemas.microsoft.com/office/drawing/2014/main" id="{F9A3B10D-990A-4A90-8BCA-7C10D08E0531}"/>
              </a:ext>
            </a:extLst>
          </p:cNvPr>
          <p:cNvSpPr>
            <a:spLocks noGrp="1"/>
          </p:cNvSpPr>
          <p:nvPr/>
        </p:nvSpPr>
        <p:spPr>
          <a:xfrm>
            <a:off x="571500" y="1095375"/>
            <a:ext cx="10477500" cy="400050"/>
          </a:xfrm>
          <a:prstGeom prst="rect">
            <a:avLst/>
          </a:prstGeom>
          <a:noFill/>
          <a:ln w="0">
            <a:noFill/>
          </a:ln>
        </p:spPr>
        <p:txBody>
          <a:bodyPr>
            <a:noAutofit/>
          </a:bodyPr>
          <a:lstStyle/>
          <a:p>
            <a:pPr>
              <a:defRPr sz="1875" b="0">
                <a:solidFill>
                  <a:srgbClr val="003DA6"/>
                </a:solidFill>
                <a:latin typeface="Calibri"/>
                <a:ea typeface="Calibri"/>
                <a:cs typeface="Calibri"/>
              </a:defRPr>
            </a:pPr>
            <a:r>
              <a:rPr sz="1875" b="0">
                <a:solidFill>
                  <a:srgbClr val="003DA6"/>
                </a:solidFill>
                <a:latin typeface="Calibri"/>
                <a:ea typeface="Calibri"/>
                <a:cs typeface="Calibri"/>
              </a:rPr>
              <a:t>T2 Konferans Salonu</a:t>
            </a:r>
          </a:p>
        </p:txBody>
      </p:sp>
      <p:graphicFrame>
        <p:nvGraphicFramePr>
          <p:cNvPr id="7" name="Table 6"/>
          <p:cNvGraphicFramePr/>
          <p:nvPr/>
        </p:nvGraphicFramePr>
        <p:xfrm>
          <a:off x="571500" y="1666875"/>
          <a:ext cx="11049000" cy="3962400"/>
        </p:xfrm>
        <a:graphic>
          <a:graphicData uri="http://schemas.openxmlformats.org/drawingml/2006/table">
            <a:tbl>
              <a:tblPr/>
              <a:tblGrid>
                <a:gridCol w="1762125">
                  <a:extLst>
                    <a:ext uri="{9D8B030D-6E8A-4147-A177-3AD203B41FA5}">
                      <a16:colId xmlns:a16="http://schemas.microsoft.com/office/drawing/2014/main" val="20000"/>
                    </a:ext>
                  </a:extLst>
                </a:gridCol>
                <a:gridCol w="5429250">
                  <a:extLst>
                    <a:ext uri="{9D8B030D-6E8A-4147-A177-3AD203B41FA5}">
                      <a16:colId xmlns:a16="http://schemas.microsoft.com/office/drawing/2014/main" val="20001"/>
                    </a:ext>
                  </a:extLst>
                </a:gridCol>
                <a:gridCol w="2905125">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tblGrid>
              <a:tr h="457200">
                <a:tc>
                  <a:txBody>
                    <a:bodyPr/>
                    <a:lstStyle/>
                    <a:p>
                      <a:r>
                        <a:rPr sz="1875" b="1">
                          <a:solidFill>
                            <a:srgbClr val="FFFFFF"/>
                          </a:solidFill>
                          <a:latin typeface="Calibri"/>
                          <a:ea typeface="Calibri"/>
                          <a:cs typeface="Calibri"/>
                        </a:rPr>
                        <a:t>Saat</a:t>
                      </a:r>
                    </a:p>
                  </a:txBody>
                  <a:tcPr>
                    <a:solidFill>
                      <a:srgbClr val="003DA6"/>
                    </a:solidFill>
                  </a:tcPr>
                </a:tc>
                <a:tc>
                  <a:txBody>
                    <a:bodyPr/>
                    <a:lstStyle/>
                    <a:p>
                      <a:r>
                        <a:rPr sz="1875" b="1">
                          <a:solidFill>
                            <a:srgbClr val="FFFFFF"/>
                          </a:solidFill>
                          <a:latin typeface="Calibri"/>
                          <a:ea typeface="Calibri"/>
                          <a:cs typeface="Calibri"/>
                        </a:rPr>
                        <a:t>Gündem Maddesi</a:t>
                      </a:r>
                    </a:p>
                  </a:txBody>
                  <a:tcPr>
                    <a:solidFill>
                      <a:srgbClr val="003DA6"/>
                    </a:solidFill>
                  </a:tcPr>
                </a:tc>
                <a:tc>
                  <a:txBody>
                    <a:bodyPr/>
                    <a:lstStyle/>
                    <a:p>
                      <a:r>
                        <a:rPr sz="1875" b="1">
                          <a:solidFill>
                            <a:srgbClr val="FFFFFF"/>
                          </a:solidFill>
                          <a:latin typeface="Calibri"/>
                          <a:ea typeface="Calibri"/>
                          <a:cs typeface="Calibri"/>
                        </a:rPr>
                        <a:t>Sunan / Sorumlu</a:t>
                      </a:r>
                    </a:p>
                  </a:txBody>
                  <a:tcPr>
                    <a:solidFill>
                      <a:srgbClr val="003DA6"/>
                    </a:solidFill>
                  </a:tcPr>
                </a:tc>
                <a:tc>
                  <a:txBody>
                    <a:bodyPr/>
                    <a:lstStyle/>
                    <a:p>
                      <a:r>
                        <a:rPr sz="1875" b="1">
                          <a:solidFill>
                            <a:srgbClr val="FFFFFF"/>
                          </a:solidFill>
                          <a:latin typeface="Calibri"/>
                          <a:ea typeface="Calibri"/>
                          <a:cs typeface="Calibri"/>
                        </a:rPr>
                        <a:t>Süre</a:t>
                      </a:r>
                    </a:p>
                  </a:txBody>
                  <a:tcPr>
                    <a:solidFill>
                      <a:srgbClr val="003DA6"/>
                    </a:solidFill>
                  </a:tcPr>
                </a:tc>
                <a:extLst>
                  <a:ext uri="{0D108BD9-81ED-4DB2-BD59-A6C34878D82A}">
                    <a16:rowId xmlns:a16="http://schemas.microsoft.com/office/drawing/2014/main" val="10000"/>
                  </a:ext>
                </a:extLst>
              </a:tr>
              <a:tr h="876300">
                <a:tc>
                  <a:txBody>
                    <a:bodyPr/>
                    <a:lstStyle/>
                    <a:p>
                      <a:r>
                        <a:rPr sz="1800" b="0">
                          <a:solidFill>
                            <a:srgbClr val="262626"/>
                          </a:solidFill>
                          <a:latin typeface="Calibri"/>
                          <a:ea typeface="Calibri"/>
                          <a:cs typeface="Calibri"/>
                        </a:rPr>
                        <a:t>14:35 - 14:50</a:t>
                      </a:r>
                    </a:p>
                  </a:txBody>
                  <a:tcPr>
                    <a:solidFill>
                      <a:srgbClr val="FFFFFF"/>
                    </a:solidFill>
                  </a:tcPr>
                </a:tc>
                <a:tc>
                  <a:txBody>
                    <a:bodyPr/>
                    <a:lstStyle/>
                    <a:p>
                      <a:r>
                        <a:rPr sz="1800" b="0">
                          <a:solidFill>
                            <a:srgbClr val="262626"/>
                          </a:solidFill>
                          <a:latin typeface="Calibri"/>
                          <a:ea typeface="Calibri"/>
                          <a:cs typeface="Calibri"/>
                        </a:rPr>
                        <a:t>Ara</a:t>
                      </a:r>
                    </a:p>
                  </a:txBody>
                  <a:tcPr>
                    <a:solidFill>
                      <a:srgbClr val="FFFFFF"/>
                    </a:solidFill>
                  </a:tcPr>
                </a:tc>
                <a:tc>
                  <a:txBody>
                    <a:bodyPr/>
                    <a:lstStyle/>
                    <a:p>
                      <a:r>
                        <a:rPr sz="1800" b="0">
                          <a:solidFill>
                            <a:srgbClr val="262626"/>
                          </a:solidFill>
                          <a:latin typeface="Calibri"/>
                          <a:ea typeface="Calibri"/>
                          <a:cs typeface="Calibri"/>
                        </a:rPr>
                        <a:t>-</a:t>
                      </a:r>
                    </a:p>
                  </a:txBody>
                  <a:tcPr>
                    <a:solidFill>
                      <a:srgbClr val="FFFFFF"/>
                    </a:solidFill>
                  </a:tcPr>
                </a:tc>
                <a:tc>
                  <a:txBody>
                    <a:bodyPr/>
                    <a:lstStyle/>
                    <a:p>
                      <a:r>
                        <a:rPr sz="1800" b="0">
                          <a:solidFill>
                            <a:srgbClr val="262626"/>
                          </a:solidFill>
                          <a:latin typeface="Calibri"/>
                          <a:ea typeface="Calibri"/>
                          <a:cs typeface="Calibri"/>
                        </a:rPr>
                        <a:t>15 dk</a:t>
                      </a:r>
                    </a:p>
                  </a:txBody>
                  <a:tcPr>
                    <a:solidFill>
                      <a:srgbClr val="FFFFFF"/>
                    </a:solidFill>
                  </a:tcPr>
                </a:tc>
                <a:extLst>
                  <a:ext uri="{0D108BD9-81ED-4DB2-BD59-A6C34878D82A}">
                    <a16:rowId xmlns:a16="http://schemas.microsoft.com/office/drawing/2014/main" val="10001"/>
                  </a:ext>
                </a:extLst>
              </a:tr>
              <a:tr h="876300">
                <a:tc>
                  <a:txBody>
                    <a:bodyPr/>
                    <a:lstStyle/>
                    <a:p>
                      <a:r>
                        <a:rPr sz="1800" b="0">
                          <a:solidFill>
                            <a:srgbClr val="262626"/>
                          </a:solidFill>
                          <a:latin typeface="Calibri"/>
                          <a:ea typeface="Calibri"/>
                          <a:cs typeface="Calibri"/>
                        </a:rPr>
                        <a:t>14:50 - 15:10</a:t>
                      </a:r>
                    </a:p>
                  </a:txBody>
                  <a:tcPr>
                    <a:solidFill>
                      <a:srgbClr val="FFFFFF"/>
                    </a:solidFill>
                  </a:tcPr>
                </a:tc>
                <a:tc>
                  <a:txBody>
                    <a:bodyPr/>
                    <a:lstStyle/>
                    <a:p>
                      <a:r>
                        <a:rPr sz="1800" b="0">
                          <a:solidFill>
                            <a:srgbClr val="262626"/>
                          </a:solidFill>
                          <a:latin typeface="Calibri"/>
                          <a:ea typeface="Calibri"/>
                          <a:cs typeface="Calibri"/>
                        </a:rPr>
                        <a:t>Staj ve İşletmede Mesleki Eğitim (İME)</a:t>
                      </a:r>
                    </a:p>
                  </a:txBody>
                  <a:tcPr>
                    <a:solidFill>
                      <a:srgbClr val="FFFFFF"/>
                    </a:solidFill>
                  </a:tcPr>
                </a:tc>
                <a:tc>
                  <a:txBody>
                    <a:bodyPr/>
                    <a:lstStyle/>
                    <a:p>
                      <a:r>
                        <a:rPr sz="1800" b="0">
                          <a:solidFill>
                            <a:srgbClr val="262626"/>
                          </a:solidFill>
                          <a:latin typeface="Calibri"/>
                          <a:ea typeface="Calibri"/>
                          <a:cs typeface="Calibri"/>
                        </a:rPr>
                        <a:t>Staj Komisyonu</a:t>
                      </a:r>
                    </a:p>
                  </a:txBody>
                  <a:tcPr>
                    <a:solidFill>
                      <a:srgbClr val="FFFFFF"/>
                    </a:solidFill>
                  </a:tcPr>
                </a:tc>
                <a:tc>
                  <a:txBody>
                    <a:bodyPr/>
                    <a:lstStyle/>
                    <a:p>
                      <a:r>
                        <a:rPr sz="1800" b="0">
                          <a:solidFill>
                            <a:srgbClr val="262626"/>
                          </a:solidFill>
                          <a:latin typeface="Calibri"/>
                          <a:ea typeface="Calibri"/>
                          <a:cs typeface="Calibri"/>
                        </a:rPr>
                        <a:t>20 dk</a:t>
                      </a:r>
                    </a:p>
                  </a:txBody>
                  <a:tcPr>
                    <a:solidFill>
                      <a:srgbClr val="FFFFFF"/>
                    </a:solidFill>
                  </a:tcPr>
                </a:tc>
                <a:extLst>
                  <a:ext uri="{0D108BD9-81ED-4DB2-BD59-A6C34878D82A}">
                    <a16:rowId xmlns:a16="http://schemas.microsoft.com/office/drawing/2014/main" val="10002"/>
                  </a:ext>
                </a:extLst>
              </a:tr>
              <a:tr h="876300">
                <a:tc>
                  <a:txBody>
                    <a:bodyPr/>
                    <a:lstStyle/>
                    <a:p>
                      <a:r>
                        <a:rPr sz="1800" b="0">
                          <a:solidFill>
                            <a:srgbClr val="262626"/>
                          </a:solidFill>
                          <a:latin typeface="Calibri"/>
                          <a:ea typeface="Calibri"/>
                          <a:cs typeface="Calibri"/>
                        </a:rPr>
                        <a:t>15:10 - 15:25</a:t>
                      </a:r>
                    </a:p>
                  </a:txBody>
                  <a:tcPr>
                    <a:solidFill>
                      <a:srgbClr val="FFFFFF"/>
                    </a:solidFill>
                  </a:tcPr>
                </a:tc>
                <a:tc>
                  <a:txBody>
                    <a:bodyPr/>
                    <a:lstStyle/>
                    <a:p>
                      <a:r>
                        <a:rPr sz="1800" b="0">
                          <a:solidFill>
                            <a:srgbClr val="262626"/>
                          </a:solidFill>
                          <a:latin typeface="Calibri"/>
                          <a:ea typeface="Calibri"/>
                          <a:cs typeface="Calibri"/>
                        </a:rPr>
                        <a:t>Disiplin süreçleri ve akademik dürüstlük</a:t>
                      </a:r>
                    </a:p>
                  </a:txBody>
                  <a:tcPr>
                    <a:solidFill>
                      <a:srgbClr val="FFFFFF"/>
                    </a:solidFill>
                  </a:tcPr>
                </a:tc>
                <a:tc>
                  <a:txBody>
                    <a:bodyPr/>
                    <a:lstStyle/>
                    <a:p>
                      <a:r>
                        <a:rPr sz="1800" b="0">
                          <a:solidFill>
                            <a:srgbClr val="262626"/>
                          </a:solidFill>
                          <a:latin typeface="Calibri"/>
                          <a:ea typeface="Calibri"/>
                          <a:cs typeface="Calibri"/>
                        </a:rPr>
                        <a:t>Bölüm</a:t>
                      </a:r>
                    </a:p>
                  </a:txBody>
                  <a:tcPr>
                    <a:solidFill>
                      <a:srgbClr val="FFFFFF"/>
                    </a:solidFill>
                  </a:tcPr>
                </a:tc>
                <a:tc>
                  <a:txBody>
                    <a:bodyPr/>
                    <a:lstStyle/>
                    <a:p>
                      <a:r>
                        <a:rPr sz="1800" b="0">
                          <a:solidFill>
                            <a:srgbClr val="262626"/>
                          </a:solidFill>
                          <a:latin typeface="Calibri"/>
                          <a:ea typeface="Calibri"/>
                          <a:cs typeface="Calibri"/>
                        </a:rPr>
                        <a:t>15 dk</a:t>
                      </a:r>
                    </a:p>
                  </a:txBody>
                  <a:tcPr>
                    <a:solidFill>
                      <a:srgbClr val="FFFFFF"/>
                    </a:solidFill>
                  </a:tcPr>
                </a:tc>
                <a:extLst>
                  <a:ext uri="{0D108BD9-81ED-4DB2-BD59-A6C34878D82A}">
                    <a16:rowId xmlns:a16="http://schemas.microsoft.com/office/drawing/2014/main" val="10003"/>
                  </a:ext>
                </a:extLst>
              </a:tr>
              <a:tr h="876300">
                <a:tc>
                  <a:txBody>
                    <a:bodyPr/>
                    <a:lstStyle/>
                    <a:p>
                      <a:r>
                        <a:rPr sz="1800" b="0">
                          <a:solidFill>
                            <a:srgbClr val="262626"/>
                          </a:solidFill>
                          <a:latin typeface="Calibri"/>
                          <a:ea typeface="Calibri"/>
                          <a:cs typeface="Calibri"/>
                        </a:rPr>
                        <a:t>15:25 - 15:40</a:t>
                      </a:r>
                    </a:p>
                  </a:txBody>
                  <a:tcPr>
                    <a:solidFill>
                      <a:srgbClr val="FFFFFF"/>
                    </a:solidFill>
                  </a:tcPr>
                </a:tc>
                <a:tc>
                  <a:txBody>
                    <a:bodyPr/>
                    <a:lstStyle/>
                    <a:p>
                      <a:r>
                        <a:rPr sz="1800" b="0">
                          <a:solidFill>
                            <a:srgbClr val="262626"/>
                          </a:solidFill>
                          <a:latin typeface="Calibri"/>
                          <a:ea typeface="Calibri"/>
                          <a:cs typeface="Calibri"/>
                        </a:rPr>
                        <a:t>Erasmus, ÇAP / Yandal ve burs imkânları</a:t>
                      </a:r>
                    </a:p>
                  </a:txBody>
                  <a:tcPr>
                    <a:solidFill>
                      <a:srgbClr val="FFFFFF"/>
                    </a:solidFill>
                  </a:tcPr>
                </a:tc>
                <a:tc>
                  <a:txBody>
                    <a:bodyPr/>
                    <a:lstStyle/>
                    <a:p>
                      <a:r>
                        <a:rPr sz="1800" b="0">
                          <a:solidFill>
                            <a:srgbClr val="262626"/>
                          </a:solidFill>
                          <a:latin typeface="Calibri"/>
                          <a:ea typeface="Calibri"/>
                          <a:cs typeface="Calibri"/>
                        </a:rPr>
                        <a:t>Bölüm / Burs Komisyonu</a:t>
                      </a:r>
                    </a:p>
                  </a:txBody>
                  <a:tcPr>
                    <a:solidFill>
                      <a:srgbClr val="FFFFFF"/>
                    </a:solidFill>
                  </a:tcPr>
                </a:tc>
                <a:tc>
                  <a:txBody>
                    <a:bodyPr/>
                    <a:lstStyle/>
                    <a:p>
                      <a:r>
                        <a:rPr sz="1800" b="0">
                          <a:solidFill>
                            <a:srgbClr val="262626"/>
                          </a:solidFill>
                          <a:latin typeface="Calibri"/>
                          <a:ea typeface="Calibri"/>
                          <a:cs typeface="Calibri"/>
                        </a:rPr>
                        <a:t>15 dk</a:t>
                      </a:r>
                    </a:p>
                  </a:txBody>
                  <a:tcPr>
                    <a:solidFill>
                      <a:srgbClr val="FFFFFF"/>
                    </a:solidFill>
                  </a:tcPr>
                </a:tc>
                <a:extLst>
                  <a:ext uri="{0D108BD9-81ED-4DB2-BD59-A6C34878D82A}">
                    <a16:rowId xmlns:a16="http://schemas.microsoft.com/office/drawing/2014/main" val="10004"/>
                  </a:ext>
                </a:extLst>
              </a:tr>
            </a:tbl>
          </a:graphicData>
        </a:graphic>
      </p:graphicFrame>
      <p:sp>
        <p:nvSpPr>
          <p:cNvPr id="4" name="Rectangle 3">
            <a:extLst>
              <a:ext uri="{FF2B5EF4-FFF2-40B4-BE49-F238E27FC236}">
                <a16:creationId xmlns:a16="http://schemas.microsoft.com/office/drawing/2014/main" id="{20B6B566-702B-44ED-AFF7-2D625511F855}"/>
              </a:ext>
            </a:extLst>
          </p:cNvPr>
          <p:cNvSpPr>
            <a:spLocks noGrp="1"/>
          </p:cNvSpPr>
          <p:nvPr/>
        </p:nvSpPr>
        <p:spPr>
          <a:xfrm>
            <a:off x="571500" y="5905500"/>
            <a:ext cx="10763250" cy="333375"/>
          </a:xfrm>
          <a:prstGeom prst="rect">
            <a:avLst/>
          </a:prstGeom>
          <a:noFill/>
          <a:ln w="0">
            <a:noFill/>
          </a:ln>
        </p:spPr>
        <p:txBody>
          <a:bodyPr>
            <a:noAutofit/>
          </a:bodyPr>
          <a:lstStyle/>
          <a:p>
            <a:pPr>
              <a:defRPr sz="1500" b="0">
                <a:solidFill>
                  <a:srgbClr val="595959"/>
                </a:solidFill>
                <a:latin typeface="Calibri"/>
                <a:ea typeface="Calibri"/>
                <a:cs typeface="Calibri"/>
              </a:defRPr>
            </a:pPr>
            <a:r>
              <a:rPr sz="1500" b="0">
                <a:solidFill>
                  <a:srgbClr val="595959"/>
                </a:solidFill>
                <a:latin typeface="Calibri"/>
                <a:ea typeface="Calibri"/>
                <a:cs typeface="Calibri"/>
              </a:rPr>
              <a:t>Süreler tahminidir; konuşmacı sayısına göre güncellenebilir.</a:t>
            </a:r>
          </a:p>
        </p:txBody>
      </p:sp>
    </p:spTree>
    <p:extLst>
      <p:ext uri="{BB962C8B-B14F-4D97-AF65-F5344CB8AC3E}">
        <p14:creationId xmlns:p14="http://schemas.microsoft.com/office/powerpoint/2010/main" val="3403441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A11BD2D-9E9C-4B36-A1F4-7C255546D019}"/>
              </a:ext>
            </a:extLst>
          </p:cNvPr>
          <p:cNvSpPr>
            <a:spLocks noGrp="1"/>
          </p:cNvSpPr>
          <p:nvPr/>
        </p:nvSpPr>
        <p:spPr>
          <a:xfrm>
            <a:off x="481203" y="178213"/>
            <a:ext cx="10084499" cy="665131"/>
          </a:xfrm>
          <a:prstGeom prst="rect">
            <a:avLst/>
          </a:prstGeom>
          <a:noFill/>
          <a:ln w="0">
            <a:noFill/>
          </a:ln>
        </p:spPr>
        <p:txBody>
          <a:bodyPr>
            <a:noAutofit/>
          </a:bodyPr>
          <a:lstStyle/>
          <a:p>
            <a:pPr>
              <a:defRPr sz="2400" b="0">
                <a:solidFill>
                  <a:srgbClr val="FFFFFF"/>
                </a:solidFill>
                <a:latin typeface="Calibri"/>
                <a:ea typeface="Calibri"/>
                <a:cs typeface="Calibri"/>
              </a:defRPr>
            </a:pPr>
            <a:r>
              <a:rPr sz="2400" b="0">
                <a:solidFill>
                  <a:srgbClr val="FFFFFF"/>
                </a:solidFill>
                <a:latin typeface="Calibri"/>
                <a:ea typeface="Calibri"/>
                <a:cs typeface="Calibri"/>
              </a:rPr>
              <a:t>Oryantasyon programı 3/3</a:t>
            </a:r>
          </a:p>
        </p:txBody>
      </p:sp>
      <p:sp>
        <p:nvSpPr>
          <p:cNvPr id="2" name="Rectangle 1">
            <a:extLst>
              <a:ext uri="{FF2B5EF4-FFF2-40B4-BE49-F238E27FC236}">
                <a16:creationId xmlns:a16="http://schemas.microsoft.com/office/drawing/2014/main" id="{59369A96-6138-4650-976E-8F8A32B89D17}"/>
              </a:ext>
            </a:extLst>
          </p:cNvPr>
          <p:cNvSpPr>
            <a:spLocks noGrp="1"/>
          </p:cNvSpPr>
          <p:nvPr/>
        </p:nvSpPr>
        <p:spPr>
          <a:xfrm>
            <a:off x="571500" y="1095375"/>
            <a:ext cx="10477500" cy="400050"/>
          </a:xfrm>
          <a:prstGeom prst="rect">
            <a:avLst/>
          </a:prstGeom>
          <a:noFill/>
          <a:ln w="0">
            <a:noFill/>
          </a:ln>
        </p:spPr>
        <p:txBody>
          <a:bodyPr>
            <a:noAutofit/>
          </a:bodyPr>
          <a:lstStyle/>
          <a:p>
            <a:pPr>
              <a:defRPr sz="1875" b="0">
                <a:solidFill>
                  <a:srgbClr val="003DA6"/>
                </a:solidFill>
                <a:latin typeface="Calibri"/>
                <a:ea typeface="Calibri"/>
                <a:cs typeface="Calibri"/>
              </a:defRPr>
            </a:pPr>
            <a:r>
              <a:rPr sz="1875" b="0">
                <a:solidFill>
                  <a:srgbClr val="003DA6"/>
                </a:solidFill>
                <a:latin typeface="Calibri"/>
                <a:ea typeface="Calibri"/>
                <a:cs typeface="Calibri"/>
              </a:rPr>
              <a:t>T2 Konferans Salonu</a:t>
            </a:r>
          </a:p>
        </p:txBody>
      </p:sp>
      <p:graphicFrame>
        <p:nvGraphicFramePr>
          <p:cNvPr id="7" name="Table 6"/>
          <p:cNvGraphicFramePr/>
          <p:nvPr/>
        </p:nvGraphicFramePr>
        <p:xfrm>
          <a:off x="571500" y="1666875"/>
          <a:ext cx="11049000" cy="3962400"/>
        </p:xfrm>
        <a:graphic>
          <a:graphicData uri="http://schemas.openxmlformats.org/drawingml/2006/table">
            <a:tbl>
              <a:tblPr/>
              <a:tblGrid>
                <a:gridCol w="1762125">
                  <a:extLst>
                    <a:ext uri="{9D8B030D-6E8A-4147-A177-3AD203B41FA5}">
                      <a16:colId xmlns:a16="http://schemas.microsoft.com/office/drawing/2014/main" val="20000"/>
                    </a:ext>
                  </a:extLst>
                </a:gridCol>
                <a:gridCol w="5429250">
                  <a:extLst>
                    <a:ext uri="{9D8B030D-6E8A-4147-A177-3AD203B41FA5}">
                      <a16:colId xmlns:a16="http://schemas.microsoft.com/office/drawing/2014/main" val="20001"/>
                    </a:ext>
                  </a:extLst>
                </a:gridCol>
                <a:gridCol w="2905125">
                  <a:extLst>
                    <a:ext uri="{9D8B030D-6E8A-4147-A177-3AD203B41FA5}">
                      <a16:colId xmlns:a16="http://schemas.microsoft.com/office/drawing/2014/main" val="20002"/>
                    </a:ext>
                  </a:extLst>
                </a:gridCol>
                <a:gridCol w="952500">
                  <a:extLst>
                    <a:ext uri="{9D8B030D-6E8A-4147-A177-3AD203B41FA5}">
                      <a16:colId xmlns:a16="http://schemas.microsoft.com/office/drawing/2014/main" val="20003"/>
                    </a:ext>
                  </a:extLst>
                </a:gridCol>
              </a:tblGrid>
              <a:tr h="457200">
                <a:tc>
                  <a:txBody>
                    <a:bodyPr/>
                    <a:lstStyle/>
                    <a:p>
                      <a:r>
                        <a:rPr sz="1875" b="1">
                          <a:solidFill>
                            <a:srgbClr val="FFFFFF"/>
                          </a:solidFill>
                          <a:latin typeface="Calibri"/>
                          <a:ea typeface="Calibri"/>
                          <a:cs typeface="Calibri"/>
                        </a:rPr>
                        <a:t>Saat</a:t>
                      </a:r>
                    </a:p>
                  </a:txBody>
                  <a:tcPr>
                    <a:solidFill>
                      <a:srgbClr val="003DA6"/>
                    </a:solidFill>
                  </a:tcPr>
                </a:tc>
                <a:tc>
                  <a:txBody>
                    <a:bodyPr/>
                    <a:lstStyle/>
                    <a:p>
                      <a:r>
                        <a:rPr sz="1875" b="1">
                          <a:solidFill>
                            <a:srgbClr val="FFFFFF"/>
                          </a:solidFill>
                          <a:latin typeface="Calibri"/>
                          <a:ea typeface="Calibri"/>
                          <a:cs typeface="Calibri"/>
                        </a:rPr>
                        <a:t>Gündem Maddesi</a:t>
                      </a:r>
                    </a:p>
                  </a:txBody>
                  <a:tcPr>
                    <a:solidFill>
                      <a:srgbClr val="003DA6"/>
                    </a:solidFill>
                  </a:tcPr>
                </a:tc>
                <a:tc>
                  <a:txBody>
                    <a:bodyPr/>
                    <a:lstStyle/>
                    <a:p>
                      <a:r>
                        <a:rPr sz="1875" b="1">
                          <a:solidFill>
                            <a:srgbClr val="FFFFFF"/>
                          </a:solidFill>
                          <a:latin typeface="Calibri"/>
                          <a:ea typeface="Calibri"/>
                          <a:cs typeface="Calibri"/>
                        </a:rPr>
                        <a:t>Sunan / Sorumlu</a:t>
                      </a:r>
                    </a:p>
                  </a:txBody>
                  <a:tcPr>
                    <a:solidFill>
                      <a:srgbClr val="003DA6"/>
                    </a:solidFill>
                  </a:tcPr>
                </a:tc>
                <a:tc>
                  <a:txBody>
                    <a:bodyPr/>
                    <a:lstStyle/>
                    <a:p>
                      <a:r>
                        <a:rPr sz="1875" b="1">
                          <a:solidFill>
                            <a:srgbClr val="FFFFFF"/>
                          </a:solidFill>
                          <a:latin typeface="Calibri"/>
                          <a:ea typeface="Calibri"/>
                          <a:cs typeface="Calibri"/>
                        </a:rPr>
                        <a:t>Süre</a:t>
                      </a:r>
                    </a:p>
                  </a:txBody>
                  <a:tcPr>
                    <a:solidFill>
                      <a:srgbClr val="003DA6"/>
                    </a:solidFill>
                  </a:tcPr>
                </a:tc>
                <a:extLst>
                  <a:ext uri="{0D108BD9-81ED-4DB2-BD59-A6C34878D82A}">
                    <a16:rowId xmlns:a16="http://schemas.microsoft.com/office/drawing/2014/main" val="10000"/>
                  </a:ext>
                </a:extLst>
              </a:tr>
              <a:tr h="876300">
                <a:tc>
                  <a:txBody>
                    <a:bodyPr/>
                    <a:lstStyle/>
                    <a:p>
                      <a:r>
                        <a:rPr sz="1800" b="0">
                          <a:solidFill>
                            <a:srgbClr val="262626"/>
                          </a:solidFill>
                          <a:latin typeface="Calibri"/>
                          <a:ea typeface="Calibri"/>
                          <a:cs typeface="Calibri"/>
                        </a:rPr>
                        <a:t>15:40 - 15:55</a:t>
                      </a:r>
                    </a:p>
                  </a:txBody>
                  <a:tcPr>
                    <a:solidFill>
                      <a:srgbClr val="FFFFFF"/>
                    </a:solidFill>
                  </a:tcPr>
                </a:tc>
                <a:tc>
                  <a:txBody>
                    <a:bodyPr/>
                    <a:lstStyle/>
                    <a:p>
                      <a:r>
                        <a:rPr sz="1800" b="0">
                          <a:solidFill>
                            <a:srgbClr val="262626"/>
                          </a:solidFill>
                          <a:latin typeface="Calibri"/>
                          <a:ea typeface="Calibri"/>
                          <a:cs typeface="Calibri"/>
                        </a:rPr>
                        <a:t>Teknoloji Yarışmaları Koordinatörlüğü tanıtımı</a:t>
                      </a:r>
                    </a:p>
                  </a:txBody>
                  <a:tcPr>
                    <a:solidFill>
                      <a:srgbClr val="FFFFFF"/>
                    </a:solidFill>
                  </a:tcPr>
                </a:tc>
                <a:tc>
                  <a:txBody>
                    <a:bodyPr/>
                    <a:lstStyle/>
                    <a:p>
                      <a:r>
                        <a:rPr sz="1800" b="0">
                          <a:solidFill>
                            <a:srgbClr val="262626"/>
                          </a:solidFill>
                          <a:latin typeface="Calibri"/>
                          <a:ea typeface="Calibri"/>
                          <a:cs typeface="Calibri"/>
                        </a:rPr>
                        <a:t>Koordinatörlük temsilcisi</a:t>
                      </a:r>
                    </a:p>
                  </a:txBody>
                  <a:tcPr>
                    <a:solidFill>
                      <a:srgbClr val="FFFFFF"/>
                    </a:solidFill>
                  </a:tcPr>
                </a:tc>
                <a:tc>
                  <a:txBody>
                    <a:bodyPr/>
                    <a:lstStyle/>
                    <a:p>
                      <a:r>
                        <a:rPr sz="1800" b="0">
                          <a:solidFill>
                            <a:srgbClr val="262626"/>
                          </a:solidFill>
                          <a:latin typeface="Calibri"/>
                          <a:ea typeface="Calibri"/>
                          <a:cs typeface="Calibri"/>
                        </a:rPr>
                        <a:t>15 dk</a:t>
                      </a:r>
                    </a:p>
                  </a:txBody>
                  <a:tcPr>
                    <a:solidFill>
                      <a:srgbClr val="FFFFFF"/>
                    </a:solidFill>
                  </a:tcPr>
                </a:tc>
                <a:extLst>
                  <a:ext uri="{0D108BD9-81ED-4DB2-BD59-A6C34878D82A}">
                    <a16:rowId xmlns:a16="http://schemas.microsoft.com/office/drawing/2014/main" val="10001"/>
                  </a:ext>
                </a:extLst>
              </a:tr>
              <a:tr h="876300">
                <a:tc>
                  <a:txBody>
                    <a:bodyPr/>
                    <a:lstStyle/>
                    <a:p>
                      <a:r>
                        <a:rPr sz="1800" b="0">
                          <a:solidFill>
                            <a:srgbClr val="262626"/>
                          </a:solidFill>
                          <a:latin typeface="Calibri"/>
                          <a:ea typeface="Calibri"/>
                          <a:cs typeface="Calibri"/>
                        </a:rPr>
                        <a:t>15:55 - 16:10</a:t>
                      </a:r>
                    </a:p>
                  </a:txBody>
                  <a:tcPr>
                    <a:solidFill>
                      <a:srgbClr val="FFFFFF"/>
                    </a:solidFill>
                  </a:tcPr>
                </a:tc>
                <a:tc>
                  <a:txBody>
                    <a:bodyPr/>
                    <a:lstStyle/>
                    <a:p>
                      <a:r>
                        <a:rPr sz="1800" b="0">
                          <a:solidFill>
                            <a:srgbClr val="262626"/>
                          </a:solidFill>
                          <a:latin typeface="Calibri"/>
                          <a:ea typeface="Calibri"/>
                          <a:cs typeface="Calibri"/>
                        </a:rPr>
                        <a:t>Yapay Zekâ Uygulama ve Araştırma Merkezi (YAZEM) tanıtımı</a:t>
                      </a:r>
                    </a:p>
                  </a:txBody>
                  <a:tcPr>
                    <a:solidFill>
                      <a:srgbClr val="FFFFFF"/>
                    </a:solidFill>
                  </a:tcPr>
                </a:tc>
                <a:tc>
                  <a:txBody>
                    <a:bodyPr/>
                    <a:lstStyle/>
                    <a:p>
                      <a:r>
                        <a:rPr sz="1800" b="0">
                          <a:solidFill>
                            <a:srgbClr val="262626"/>
                          </a:solidFill>
                          <a:latin typeface="Calibri"/>
                          <a:ea typeface="Calibri"/>
                          <a:cs typeface="Calibri"/>
                        </a:rPr>
                        <a:t>YAZEM temsilcisi</a:t>
                      </a:r>
                    </a:p>
                  </a:txBody>
                  <a:tcPr>
                    <a:solidFill>
                      <a:srgbClr val="FFFFFF"/>
                    </a:solidFill>
                  </a:tcPr>
                </a:tc>
                <a:tc>
                  <a:txBody>
                    <a:bodyPr/>
                    <a:lstStyle/>
                    <a:p>
                      <a:r>
                        <a:rPr sz="1800" b="0">
                          <a:solidFill>
                            <a:srgbClr val="262626"/>
                          </a:solidFill>
                          <a:latin typeface="Calibri"/>
                          <a:ea typeface="Calibri"/>
                          <a:cs typeface="Calibri"/>
                        </a:rPr>
                        <a:t>15 dk</a:t>
                      </a:r>
                    </a:p>
                  </a:txBody>
                  <a:tcPr>
                    <a:solidFill>
                      <a:srgbClr val="FFFFFF"/>
                    </a:solidFill>
                  </a:tcPr>
                </a:tc>
                <a:extLst>
                  <a:ext uri="{0D108BD9-81ED-4DB2-BD59-A6C34878D82A}">
                    <a16:rowId xmlns:a16="http://schemas.microsoft.com/office/drawing/2014/main" val="10002"/>
                  </a:ext>
                </a:extLst>
              </a:tr>
              <a:tr h="876300">
                <a:tc>
                  <a:txBody>
                    <a:bodyPr/>
                    <a:lstStyle/>
                    <a:p>
                      <a:r>
                        <a:rPr sz="1800" b="0">
                          <a:solidFill>
                            <a:srgbClr val="262626"/>
                          </a:solidFill>
                          <a:latin typeface="Calibri"/>
                          <a:ea typeface="Calibri"/>
                          <a:cs typeface="Calibri"/>
                        </a:rPr>
                        <a:t>16:10 - 16:25</a:t>
                      </a:r>
                    </a:p>
                  </a:txBody>
                  <a:tcPr>
                    <a:solidFill>
                      <a:srgbClr val="FFFFFF"/>
                    </a:solidFill>
                  </a:tcPr>
                </a:tc>
                <a:tc>
                  <a:txBody>
                    <a:bodyPr/>
                    <a:lstStyle/>
                    <a:p>
                      <a:r>
                        <a:rPr sz="1800" b="0">
                          <a:solidFill>
                            <a:srgbClr val="262626"/>
                          </a:solidFill>
                          <a:latin typeface="Calibri"/>
                          <a:ea typeface="Calibri"/>
                          <a:cs typeface="Calibri"/>
                        </a:rPr>
                        <a:t>Öğrenci toplulukları ve BTT tanıtımı</a:t>
                      </a:r>
                    </a:p>
                  </a:txBody>
                  <a:tcPr>
                    <a:solidFill>
                      <a:srgbClr val="FFFFFF"/>
                    </a:solidFill>
                  </a:tcPr>
                </a:tc>
                <a:tc>
                  <a:txBody>
                    <a:bodyPr/>
                    <a:lstStyle/>
                    <a:p>
                      <a:r>
                        <a:rPr sz="1800" b="0">
                          <a:solidFill>
                            <a:srgbClr val="262626"/>
                          </a:solidFill>
                          <a:latin typeface="Calibri"/>
                          <a:ea typeface="Calibri"/>
                          <a:cs typeface="Calibri"/>
                        </a:rPr>
                        <a:t>BTT Yönetim Kurulu</a:t>
                      </a:r>
                    </a:p>
                  </a:txBody>
                  <a:tcPr>
                    <a:solidFill>
                      <a:srgbClr val="FFFFFF"/>
                    </a:solidFill>
                  </a:tcPr>
                </a:tc>
                <a:tc>
                  <a:txBody>
                    <a:bodyPr/>
                    <a:lstStyle/>
                    <a:p>
                      <a:r>
                        <a:rPr sz="1800" b="0">
                          <a:solidFill>
                            <a:srgbClr val="262626"/>
                          </a:solidFill>
                          <a:latin typeface="Calibri"/>
                          <a:ea typeface="Calibri"/>
                          <a:cs typeface="Calibri"/>
                        </a:rPr>
                        <a:t>15 dk</a:t>
                      </a:r>
                    </a:p>
                  </a:txBody>
                  <a:tcPr>
                    <a:solidFill>
                      <a:srgbClr val="FFFFFF"/>
                    </a:solidFill>
                  </a:tcPr>
                </a:tc>
                <a:extLst>
                  <a:ext uri="{0D108BD9-81ED-4DB2-BD59-A6C34878D82A}">
                    <a16:rowId xmlns:a16="http://schemas.microsoft.com/office/drawing/2014/main" val="10003"/>
                  </a:ext>
                </a:extLst>
              </a:tr>
              <a:tr h="876300">
                <a:tc>
                  <a:txBody>
                    <a:bodyPr/>
                    <a:lstStyle/>
                    <a:p>
                      <a:r>
                        <a:rPr sz="1800" b="0">
                          <a:solidFill>
                            <a:srgbClr val="262626"/>
                          </a:solidFill>
                          <a:latin typeface="Calibri"/>
                          <a:ea typeface="Calibri"/>
                          <a:cs typeface="Calibri"/>
                        </a:rPr>
                        <a:t>16:25 - 16:40</a:t>
                      </a:r>
                    </a:p>
                  </a:txBody>
                  <a:tcPr>
                    <a:solidFill>
                      <a:srgbClr val="FFFFFF"/>
                    </a:solidFill>
                  </a:tcPr>
                </a:tc>
                <a:tc>
                  <a:txBody>
                    <a:bodyPr/>
                    <a:lstStyle/>
                    <a:p>
                      <a:r>
                        <a:rPr sz="1800" b="0">
                          <a:solidFill>
                            <a:srgbClr val="262626"/>
                          </a:solidFill>
                          <a:latin typeface="Calibri"/>
                          <a:ea typeface="Calibri"/>
                          <a:cs typeface="Calibri"/>
                        </a:rPr>
                        <a:t>Aylık kariyer etkinlikleri, soru-cevap ve kapanış</a:t>
                      </a:r>
                    </a:p>
                  </a:txBody>
                  <a:tcPr>
                    <a:solidFill>
                      <a:srgbClr val="FFFFFF"/>
                    </a:solidFill>
                  </a:tcPr>
                </a:tc>
                <a:tc>
                  <a:txBody>
                    <a:bodyPr/>
                    <a:lstStyle/>
                    <a:p>
                      <a:r>
                        <a:rPr sz="1800" b="0">
                          <a:solidFill>
                            <a:srgbClr val="262626"/>
                          </a:solidFill>
                          <a:latin typeface="Calibri"/>
                          <a:ea typeface="Calibri"/>
                          <a:cs typeface="Calibri"/>
                        </a:rPr>
                        <a:t>Bölüm</a:t>
                      </a:r>
                    </a:p>
                  </a:txBody>
                  <a:tcPr>
                    <a:solidFill>
                      <a:srgbClr val="FFFFFF"/>
                    </a:solidFill>
                  </a:tcPr>
                </a:tc>
                <a:tc>
                  <a:txBody>
                    <a:bodyPr/>
                    <a:lstStyle/>
                    <a:p>
                      <a:r>
                        <a:rPr sz="1800" b="0">
                          <a:solidFill>
                            <a:srgbClr val="262626"/>
                          </a:solidFill>
                          <a:latin typeface="Calibri"/>
                          <a:ea typeface="Calibri"/>
                          <a:cs typeface="Calibri"/>
                        </a:rPr>
                        <a:t>15 dk</a:t>
                      </a:r>
                    </a:p>
                  </a:txBody>
                  <a:tcPr>
                    <a:solidFill>
                      <a:srgbClr val="FFFFFF"/>
                    </a:solidFill>
                  </a:tcPr>
                </a:tc>
                <a:extLst>
                  <a:ext uri="{0D108BD9-81ED-4DB2-BD59-A6C34878D82A}">
                    <a16:rowId xmlns:a16="http://schemas.microsoft.com/office/drawing/2014/main" val="10004"/>
                  </a:ext>
                </a:extLst>
              </a:tr>
            </a:tbl>
          </a:graphicData>
        </a:graphic>
      </p:graphicFrame>
      <p:sp>
        <p:nvSpPr>
          <p:cNvPr id="4" name="Rectangle 3">
            <a:extLst>
              <a:ext uri="{FF2B5EF4-FFF2-40B4-BE49-F238E27FC236}">
                <a16:creationId xmlns:a16="http://schemas.microsoft.com/office/drawing/2014/main" id="{CC7C0A1C-645A-4D62-9B77-DDCAC9F4DB73}"/>
              </a:ext>
            </a:extLst>
          </p:cNvPr>
          <p:cNvSpPr>
            <a:spLocks noGrp="1"/>
          </p:cNvSpPr>
          <p:nvPr/>
        </p:nvSpPr>
        <p:spPr>
          <a:xfrm>
            <a:off x="571500" y="5905500"/>
            <a:ext cx="10763250" cy="333375"/>
          </a:xfrm>
          <a:prstGeom prst="rect">
            <a:avLst/>
          </a:prstGeom>
          <a:noFill/>
          <a:ln w="0">
            <a:noFill/>
          </a:ln>
        </p:spPr>
        <p:txBody>
          <a:bodyPr>
            <a:noAutofit/>
          </a:bodyPr>
          <a:lstStyle/>
          <a:p>
            <a:pPr>
              <a:defRPr sz="1500" b="0">
                <a:solidFill>
                  <a:srgbClr val="595959"/>
                </a:solidFill>
                <a:latin typeface="Calibri"/>
                <a:ea typeface="Calibri"/>
                <a:cs typeface="Calibri"/>
              </a:defRPr>
            </a:pPr>
            <a:r>
              <a:rPr sz="1500" b="0">
                <a:solidFill>
                  <a:srgbClr val="595959"/>
                </a:solidFill>
                <a:latin typeface="Calibri"/>
                <a:ea typeface="Calibri"/>
                <a:cs typeface="Calibri"/>
              </a:rPr>
              <a:t>Süreler tahminidir; konuşmacı sayısına göre güncellenebilir.</a:t>
            </a:r>
          </a:p>
        </p:txBody>
      </p:sp>
    </p:spTree>
    <p:extLst>
      <p:ext uri="{BB962C8B-B14F-4D97-AF65-F5344CB8AC3E}">
        <p14:creationId xmlns:p14="http://schemas.microsoft.com/office/powerpoint/2010/main" val="3403441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13DC0E1-F972-4CE6-A01B-1E434EF3926F}"/>
              </a:ext>
            </a:extLst>
          </p:cNvPr>
          <p:cNvSpPr>
            <a:spLocks noGrp="1"/>
          </p:cNvSpPr>
          <p:nvPr/>
        </p:nvSpPr>
        <p:spPr>
          <a:xfrm>
            <a:off x="838200" y="2857500"/>
            <a:ext cx="10382250" cy="1714500"/>
          </a:xfrm>
          <a:prstGeom prst="rect">
            <a:avLst/>
          </a:prstGeom>
          <a:noFill/>
          <a:ln w="0">
            <a:noFill/>
          </a:ln>
        </p:spPr>
        <p:txBody>
          <a:bodyPr>
            <a:noAutofit/>
          </a:bodyPr>
          <a:lstStyle/>
          <a:p>
            <a:pPr>
              <a:defRPr sz="3600" b="0">
                <a:solidFill>
                  <a:srgbClr val="FFFFFF"/>
                </a:solidFill>
                <a:latin typeface="Calibri"/>
                <a:ea typeface="Calibri"/>
                <a:cs typeface="Calibri"/>
              </a:defRPr>
            </a:pPr>
            <a:r>
              <a:rPr sz="3600" b="0">
                <a:solidFill>
                  <a:srgbClr val="FFFFFF"/>
                </a:solidFill>
                <a:latin typeface="Calibri"/>
                <a:ea typeface="Calibri"/>
                <a:cs typeface="Calibri"/>
              </a:rPr>
              <a:t>AÇILIŞ KONUŞMASI</a:t>
            </a:r>
          </a:p>
        </p:txBody>
      </p:sp>
      <p:sp>
        <p:nvSpPr>
          <p:cNvPr id="2" name="Rectangle 1">
            <a:extLst>
              <a:ext uri="{FF2B5EF4-FFF2-40B4-BE49-F238E27FC236}">
                <a16:creationId xmlns:a16="http://schemas.microsoft.com/office/drawing/2014/main" id="{4F529678-2CCB-4E57-A1C7-C5C1C337076D}"/>
              </a:ext>
            </a:extLst>
          </p:cNvPr>
          <p:cNvSpPr>
            <a:spLocks noGrp="1"/>
          </p:cNvSpPr>
          <p:nvPr/>
        </p:nvSpPr>
        <p:spPr>
          <a:xfrm>
            <a:off x="838200" y="4365743"/>
            <a:ext cx="10477500" cy="1095375"/>
          </a:xfrm>
          <a:prstGeom prst="rect">
            <a:avLst/>
          </a:prstGeom>
          <a:noFill/>
          <a:ln w="0">
            <a:noFill/>
          </a:ln>
        </p:spPr>
        <p:txBody>
          <a:bodyPr>
            <a:noAutofit/>
          </a:bodyPr>
          <a:lstStyle/>
          <a:p>
            <a:pPr>
              <a:defRPr sz="2250" b="0">
                <a:solidFill>
                  <a:srgbClr val="A9BEE7"/>
                </a:solidFill>
                <a:latin typeface="Calibri"/>
                <a:ea typeface="Calibri"/>
                <a:cs typeface="Calibri"/>
              </a:defRPr>
            </a:pPr>
            <a:r>
              <a:rPr sz="2250" b="0" dirty="0" err="1">
                <a:solidFill>
                  <a:srgbClr val="A9BEE7"/>
                </a:solidFill>
                <a:latin typeface="Calibri"/>
                <a:ea typeface="Calibri"/>
                <a:cs typeface="Calibri"/>
              </a:rPr>
              <a:t>Üniversite</a:t>
            </a:r>
            <a:r>
              <a:rPr sz="2250" b="0" dirty="0">
                <a:solidFill>
                  <a:srgbClr val="A9BEE7"/>
                </a:solidFill>
                <a:latin typeface="Calibri"/>
                <a:ea typeface="Calibri"/>
                <a:cs typeface="Calibri"/>
              </a:rPr>
              <a:t> </a:t>
            </a:r>
            <a:r>
              <a:rPr sz="2250" b="0" dirty="0" err="1">
                <a:solidFill>
                  <a:srgbClr val="A9BEE7"/>
                </a:solidFill>
                <a:latin typeface="Calibri"/>
                <a:ea typeface="Calibri"/>
                <a:cs typeface="Calibri"/>
              </a:rPr>
              <a:t>hayatı</a:t>
            </a:r>
            <a:r>
              <a:rPr sz="2250" b="0" dirty="0">
                <a:solidFill>
                  <a:srgbClr val="A9BEE7"/>
                </a:solidFill>
                <a:latin typeface="Calibri"/>
                <a:ea typeface="Calibri"/>
                <a:cs typeface="Calibri"/>
              </a:rPr>
              <a:t> </a:t>
            </a:r>
            <a:r>
              <a:rPr sz="2250" b="0" dirty="0" err="1">
                <a:solidFill>
                  <a:srgbClr val="A9BEE7"/>
                </a:solidFill>
                <a:latin typeface="Calibri"/>
                <a:ea typeface="Calibri"/>
                <a:cs typeface="Calibri"/>
              </a:rPr>
              <a:t>üzerine</a:t>
            </a:r>
            <a:r>
              <a:rPr sz="2250" b="0" dirty="0">
                <a:solidFill>
                  <a:srgbClr val="A9BEE7"/>
                </a:solidFill>
                <a:latin typeface="Calibri"/>
                <a:ea typeface="Calibri"/>
                <a:cs typeface="Calibri"/>
              </a:rPr>
              <a:t> </a:t>
            </a:r>
            <a:r>
              <a:rPr sz="2250" b="0" dirty="0" err="1">
                <a:solidFill>
                  <a:srgbClr val="A9BEE7"/>
                </a:solidFill>
                <a:latin typeface="Calibri"/>
                <a:ea typeface="Calibri"/>
                <a:cs typeface="Calibri"/>
              </a:rPr>
              <a:t>tavsiyeler</a:t>
            </a:r>
            <a:br>
              <a:rPr lang="tr-TR" sz="2250" b="0" dirty="0">
                <a:solidFill>
                  <a:srgbClr val="A9BEE7"/>
                </a:solidFill>
                <a:latin typeface="Calibri"/>
                <a:ea typeface="Calibri"/>
                <a:cs typeface="Calibri"/>
              </a:rPr>
            </a:br>
            <a:br>
              <a:rPr lang="tr-TR" sz="2250" b="0" dirty="0">
                <a:solidFill>
                  <a:srgbClr val="A9BEE7"/>
                </a:solidFill>
                <a:latin typeface="Calibri"/>
                <a:ea typeface="Calibri"/>
                <a:cs typeface="Calibri"/>
              </a:rPr>
            </a:br>
            <a:r>
              <a:rPr sz="2250" b="0" dirty="0">
                <a:solidFill>
                  <a:srgbClr val="A9BEE7"/>
                </a:solidFill>
                <a:latin typeface="Calibri"/>
                <a:ea typeface="Calibri"/>
                <a:cs typeface="Calibri"/>
              </a:rPr>
              <a:t>Bölüm Başkanı</a:t>
            </a:r>
            <a:r>
              <a:rPr lang="tr-TR" sz="2250" b="0" dirty="0">
                <a:solidFill>
                  <a:srgbClr val="A9BEE7"/>
                </a:solidFill>
                <a:latin typeface="Calibri"/>
                <a:ea typeface="Calibri"/>
                <a:cs typeface="Calibri"/>
              </a:rPr>
              <a:t> Prof. Dr. Halit ÖZTEKİN</a:t>
            </a:r>
            <a:endParaRPr sz="2250" b="0" dirty="0">
              <a:solidFill>
                <a:srgbClr val="A9BEE7"/>
              </a:solidFill>
              <a:latin typeface="Calibri"/>
              <a:ea typeface="Calibri"/>
              <a:cs typeface="Calibri"/>
            </a:endParaRPr>
          </a:p>
        </p:txBody>
      </p:sp>
    </p:spTree>
    <p:extLst>
      <p:ext uri="{BB962C8B-B14F-4D97-AF65-F5344CB8AC3E}">
        <p14:creationId xmlns:p14="http://schemas.microsoft.com/office/powerpoint/2010/main" val="3824625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ECDAEE6-54A8-4A0C-96EC-248B1F5BE3D1}"/>
              </a:ext>
            </a:extLst>
          </p:cNvPr>
          <p:cNvSpPr>
            <a:spLocks noGrp="1"/>
          </p:cNvSpPr>
          <p:nvPr/>
        </p:nvSpPr>
        <p:spPr>
          <a:xfrm>
            <a:off x="838200" y="3238500"/>
            <a:ext cx="10668000" cy="1047750"/>
          </a:xfrm>
          <a:prstGeom prst="rect">
            <a:avLst/>
          </a:prstGeom>
          <a:noFill/>
          <a:ln w="0">
            <a:noFill/>
          </a:ln>
        </p:spPr>
        <p:txBody>
          <a:bodyPr>
            <a:noAutofit/>
          </a:bodyPr>
          <a:lstStyle/>
          <a:p>
            <a:pPr>
              <a:buNone/>
              <a:defRPr sz="3900" b="0">
                <a:solidFill>
                  <a:srgbClr val="FFFFFF"/>
                </a:solidFill>
                <a:latin typeface="Calibri"/>
                <a:ea typeface="Calibri"/>
                <a:cs typeface="Calibri"/>
              </a:defRPr>
            </a:pPr>
            <a:r>
              <a:rPr sz="3900" b="0">
                <a:solidFill>
                  <a:srgbClr val="FFFFFF"/>
                </a:solidFill>
                <a:latin typeface="Calibri"/>
                <a:ea typeface="Calibri"/>
                <a:cs typeface="Calibri"/>
              </a:rPr>
              <a:t>BÖLÜM İŞLEYİŞİ</a:t>
            </a:r>
          </a:p>
        </p:txBody>
      </p:sp>
      <p:sp>
        <p:nvSpPr>
          <p:cNvPr id="2" name="Rectangle 1">
            <a:extLst>
              <a:ext uri="{FF2B5EF4-FFF2-40B4-BE49-F238E27FC236}">
                <a16:creationId xmlns:a16="http://schemas.microsoft.com/office/drawing/2014/main" id="{3214B8C2-8096-4114-83AB-25E9BA738E3B}"/>
              </a:ext>
            </a:extLst>
          </p:cNvPr>
          <p:cNvSpPr>
            <a:spLocks noGrp="1"/>
          </p:cNvSpPr>
          <p:nvPr/>
        </p:nvSpPr>
        <p:spPr>
          <a:xfrm>
            <a:off x="838200" y="4495800"/>
            <a:ext cx="10668000" cy="762000"/>
          </a:xfrm>
          <a:prstGeom prst="rect">
            <a:avLst/>
          </a:prstGeom>
          <a:noFill/>
          <a:ln w="0">
            <a:noFill/>
          </a:ln>
        </p:spPr>
        <p:txBody>
          <a:bodyPr>
            <a:noAutofit/>
          </a:bodyPr>
          <a:lstStyle/>
          <a:p>
            <a:pPr>
              <a:buNone/>
              <a:defRPr sz="2400" b="0">
                <a:solidFill>
                  <a:srgbClr val="A9BEE7"/>
                </a:solidFill>
                <a:latin typeface="Calibri"/>
                <a:ea typeface="Calibri"/>
                <a:cs typeface="Calibri"/>
              </a:defRPr>
            </a:pPr>
            <a:r>
              <a:rPr sz="2400" b="0">
                <a:solidFill>
                  <a:srgbClr val="A9BEE7"/>
                </a:solidFill>
                <a:latin typeface="Calibri"/>
                <a:ea typeface="Calibri"/>
                <a:cs typeface="Calibri"/>
              </a:rPr>
              <a:t>İletişim ve yazışma kuralları</a:t>
            </a:r>
          </a:p>
        </p:txBody>
      </p:sp>
    </p:spTree>
    <p:extLst>
      <p:ext uri="{BB962C8B-B14F-4D97-AF65-F5344CB8AC3E}">
        <p14:creationId xmlns:p14="http://schemas.microsoft.com/office/powerpoint/2010/main" val="3824625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Hangi konuda kime başvurulur?</a:t>
            </a:r>
            <a:endParaRPr/>
          </a:p>
        </p:txBody>
      </p:sp>
      <p:sp>
        <p:nvSpPr>
          <p:cNvPr id="8" name="Rectangle 7">
            <a:extLst>
              <a:ext uri="{FF2B5EF4-FFF2-40B4-BE49-F238E27FC236}">
                <a16:creationId xmlns:a16="http://schemas.microsoft.com/office/drawing/2014/main" id="{1CFAE2A6-F993-4457-B8D1-CBF50FAAE915}"/>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Dersin öğretim elemanı</a:t>
            </a:r>
          </a:p>
        </p:txBody>
      </p:sp>
      <p:sp>
        <p:nvSpPr>
          <p:cNvPr id="9" name="Rectangle 8">
            <a:extLst>
              <a:ext uri="{FF2B5EF4-FFF2-40B4-BE49-F238E27FC236}">
                <a16:creationId xmlns:a16="http://schemas.microsoft.com/office/drawing/2014/main" id="{0051F3CC-D8A0-42F1-88AC-CFFCE53ACAAF}"/>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 içeriği, ödev, sınav ve derse özgü uygulamalar</a:t>
            </a:r>
          </a:p>
        </p:txBody>
      </p:sp>
      <p:sp>
        <p:nvSpPr>
          <p:cNvPr id="10" name="Rectangle 9">
            <a:extLst>
              <a:ext uri="{FF2B5EF4-FFF2-40B4-BE49-F238E27FC236}">
                <a16:creationId xmlns:a16="http://schemas.microsoft.com/office/drawing/2014/main" id="{B67BA671-E6CE-4043-9FF6-B7F44DC8D306}"/>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Akademik danışman</a:t>
            </a:r>
          </a:p>
        </p:txBody>
      </p:sp>
      <p:sp>
        <p:nvSpPr>
          <p:cNvPr id="11" name="Rectangle 10">
            <a:extLst>
              <a:ext uri="{FF2B5EF4-FFF2-40B4-BE49-F238E27FC236}">
                <a16:creationId xmlns:a16="http://schemas.microsoft.com/office/drawing/2014/main" id="{F43BE15A-D5DC-4C12-8708-ABDD79F0BCFC}"/>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 planı, kayıt onayı, ders yükü ve akademik ilerleme</a:t>
            </a:r>
          </a:p>
        </p:txBody>
      </p:sp>
      <p:sp>
        <p:nvSpPr>
          <p:cNvPr id="12" name="Rectangle 11">
            <a:extLst>
              <a:ext uri="{FF2B5EF4-FFF2-40B4-BE49-F238E27FC236}">
                <a16:creationId xmlns:a16="http://schemas.microsoft.com/office/drawing/2014/main" id="{36B80AB5-483C-4C61-8130-20867B88440D}"/>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Bölüm başkanlığı ve ilgili komisyon</a:t>
            </a:r>
          </a:p>
        </p:txBody>
      </p:sp>
      <p:sp>
        <p:nvSpPr>
          <p:cNvPr id="13" name="Rectangle 12">
            <a:extLst>
              <a:ext uri="{FF2B5EF4-FFF2-40B4-BE49-F238E27FC236}">
                <a16:creationId xmlns:a16="http://schemas.microsoft.com/office/drawing/2014/main" id="{7B4CD242-AA66-4F38-9572-6024C6377A2C}"/>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Bölüm düzeyindeki talepler, staj, İME ve program başvuruları</a:t>
            </a:r>
          </a:p>
        </p:txBody>
      </p:sp>
      <p:sp>
        <p:nvSpPr>
          <p:cNvPr id="14" name="Rectangle 13">
            <a:extLst>
              <a:ext uri="{FF2B5EF4-FFF2-40B4-BE49-F238E27FC236}">
                <a16:creationId xmlns:a16="http://schemas.microsoft.com/office/drawing/2014/main" id="{33EAAA46-34D8-4000-ACB1-E2D04518DFEC}"/>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Fakülte öğrenci işleri / yazı işleri</a:t>
            </a:r>
          </a:p>
        </p:txBody>
      </p:sp>
      <p:sp>
        <p:nvSpPr>
          <p:cNvPr id="15" name="Rectangle 14">
            <a:extLst>
              <a:ext uri="{FF2B5EF4-FFF2-40B4-BE49-F238E27FC236}">
                <a16:creationId xmlns:a16="http://schemas.microsoft.com/office/drawing/2014/main" id="{68312C84-2BDF-464F-8C53-24B3CDC8785D}"/>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Resmî belge, dilekçe kaydı ve kurul kararı gerektiren işlemler</a:t>
            </a:r>
          </a:p>
        </p:txBody>
      </p:sp>
      <p:sp>
        <p:nvSpPr>
          <p:cNvPr id="16" name="Rectangle 15">
            <a:extLst>
              <a:ext uri="{FF2B5EF4-FFF2-40B4-BE49-F238E27FC236}">
                <a16:creationId xmlns:a16="http://schemas.microsoft.com/office/drawing/2014/main" id="{F4ACCC6D-D726-43E7-ABF8-58A511BD7374}"/>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16</a:t>
            </a:r>
          </a:p>
        </p:txBody>
      </p:sp>
    </p:spTree>
    <p:extLst>
      <p:ext uri="{BB962C8B-B14F-4D97-AF65-F5344CB8AC3E}">
        <p14:creationId xmlns:p14="http://schemas.microsoft.com/office/powerpoint/2010/main" val="3403441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Duyurular ve öğrenci sistemleri</a:t>
            </a:r>
            <a:endParaRPr/>
          </a:p>
        </p:txBody>
      </p:sp>
      <p:sp>
        <p:nvSpPr>
          <p:cNvPr id="8" name="Rectangle 7">
            <a:extLst>
              <a:ext uri="{FF2B5EF4-FFF2-40B4-BE49-F238E27FC236}">
                <a16:creationId xmlns:a16="http://schemas.microsoft.com/office/drawing/2014/main" id="{3EBB003F-631C-4537-8948-F51D858D4D14}"/>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Bölüm ve fakülte sayfaları</a:t>
            </a:r>
          </a:p>
        </p:txBody>
      </p:sp>
      <p:sp>
        <p:nvSpPr>
          <p:cNvPr id="9" name="Rectangle 8">
            <a:extLst>
              <a:ext uri="{FF2B5EF4-FFF2-40B4-BE49-F238E27FC236}">
                <a16:creationId xmlns:a16="http://schemas.microsoft.com/office/drawing/2014/main" id="{D7A5E936-EB38-4927-B3E8-610676B9FD34}"/>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bm.subu.edu.tr ve tf.subu.edu.tr: duyurular, ders / sınav programları ve formlar</a:t>
            </a:r>
          </a:p>
        </p:txBody>
      </p:sp>
      <p:sp>
        <p:nvSpPr>
          <p:cNvPr id="10" name="Rectangle 9">
            <a:extLst>
              <a:ext uri="{FF2B5EF4-FFF2-40B4-BE49-F238E27FC236}">
                <a16:creationId xmlns:a16="http://schemas.microsoft.com/office/drawing/2014/main" id="{96FD3948-C0C5-4186-9891-3A08B05B224A}"/>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BYS / öğrenci bilgi sistemi</a:t>
            </a:r>
          </a:p>
        </p:txBody>
      </p:sp>
      <p:sp>
        <p:nvSpPr>
          <p:cNvPr id="11" name="Rectangle 10">
            <a:extLst>
              <a:ext uri="{FF2B5EF4-FFF2-40B4-BE49-F238E27FC236}">
                <a16:creationId xmlns:a16="http://schemas.microsoft.com/office/drawing/2014/main" id="{A5569307-7A66-4A8C-9BDC-7ED9B16E685D}"/>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 seçimi, danışman onayı, notlar ve öğrencilik işlemleri</a:t>
            </a:r>
          </a:p>
        </p:txBody>
      </p:sp>
      <p:sp>
        <p:nvSpPr>
          <p:cNvPr id="12" name="Rectangle 11">
            <a:extLst>
              <a:ext uri="{FF2B5EF4-FFF2-40B4-BE49-F238E27FC236}">
                <a16:creationId xmlns:a16="http://schemas.microsoft.com/office/drawing/2014/main" id="{8314499B-4DA2-4684-96B7-4CE51119C30C}"/>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Eğitim Bilgi Sistemi ve LMS</a:t>
            </a:r>
          </a:p>
        </p:txBody>
      </p:sp>
      <p:sp>
        <p:nvSpPr>
          <p:cNvPr id="13" name="Rectangle 12">
            <a:extLst>
              <a:ext uri="{FF2B5EF4-FFF2-40B4-BE49-F238E27FC236}">
                <a16:creationId xmlns:a16="http://schemas.microsoft.com/office/drawing/2014/main" id="{235B897C-2A70-42E2-8CCC-8F77F278A119}"/>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EBS: ders planı ve ders bilgileri. LMS: ders materyalleri ve teslimler</a:t>
            </a:r>
          </a:p>
        </p:txBody>
      </p:sp>
      <p:sp>
        <p:nvSpPr>
          <p:cNvPr id="14" name="Rectangle 13">
            <a:extLst>
              <a:ext uri="{FF2B5EF4-FFF2-40B4-BE49-F238E27FC236}">
                <a16:creationId xmlns:a16="http://schemas.microsoft.com/office/drawing/2014/main" id="{C4FB5ACC-2989-4CF2-9DA1-B4AF40328495}"/>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Kurumsal iletişim</a:t>
            </a:r>
          </a:p>
        </p:txBody>
      </p:sp>
      <p:sp>
        <p:nvSpPr>
          <p:cNvPr id="15" name="Rectangle 14">
            <a:extLst>
              <a:ext uri="{FF2B5EF4-FFF2-40B4-BE49-F238E27FC236}">
                <a16:creationId xmlns:a16="http://schemas.microsoft.com/office/drawing/2014/main" id="{BF1874B3-4F98-44E4-9E92-894C82CE5311}"/>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E-postanızı düzenli kontrol edin. Telegram katılım bağlantısı salonda paylaşılacaktır.</a:t>
            </a:r>
          </a:p>
        </p:txBody>
      </p:sp>
      <p:sp>
        <p:nvSpPr>
          <p:cNvPr id="16" name="Rectangle 15">
            <a:extLst>
              <a:ext uri="{FF2B5EF4-FFF2-40B4-BE49-F238E27FC236}">
                <a16:creationId xmlns:a16="http://schemas.microsoft.com/office/drawing/2014/main" id="{2C639A97-8BA0-4024-990B-7E74A2289E47}"/>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17</a:t>
            </a:r>
          </a:p>
        </p:txBody>
      </p:sp>
    </p:spTree>
    <p:extLst>
      <p:ext uri="{BB962C8B-B14F-4D97-AF65-F5344CB8AC3E}">
        <p14:creationId xmlns:p14="http://schemas.microsoft.com/office/powerpoint/2010/main" val="3403441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Danışman görüşmesine hazırlık</a:t>
            </a:r>
            <a:endParaRPr/>
          </a:p>
        </p:txBody>
      </p:sp>
      <p:sp>
        <p:nvSpPr>
          <p:cNvPr id="8" name="Rectangle 7">
            <a:extLst>
              <a:ext uri="{FF2B5EF4-FFF2-40B4-BE49-F238E27FC236}">
                <a16:creationId xmlns:a16="http://schemas.microsoft.com/office/drawing/2014/main" id="{4C0DFFB4-F29C-407C-BF39-1D5EF3795D7F}"/>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Görüşmeden önce</a:t>
            </a:r>
          </a:p>
        </p:txBody>
      </p:sp>
      <p:sp>
        <p:nvSpPr>
          <p:cNvPr id="9" name="Rectangle 8">
            <a:extLst>
              <a:ext uri="{FF2B5EF4-FFF2-40B4-BE49-F238E27FC236}">
                <a16:creationId xmlns:a16="http://schemas.microsoft.com/office/drawing/2014/main" id="{3F8EB2D4-B36B-480C-9E2D-40A21CFA18A7}"/>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BYS üzerinden danışmanınızı, bölüm sayfasından güncel görüşme saatlerini kontrol edin.</a:t>
            </a:r>
          </a:p>
        </p:txBody>
      </p:sp>
      <p:sp>
        <p:nvSpPr>
          <p:cNvPr id="10" name="Rectangle 9">
            <a:extLst>
              <a:ext uri="{FF2B5EF4-FFF2-40B4-BE49-F238E27FC236}">
                <a16:creationId xmlns:a16="http://schemas.microsoft.com/office/drawing/2014/main" id="{2366275F-1DF0-4969-B2C7-5B34EED6F069}"/>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Yanınızda bulunması gerekenler</a:t>
            </a:r>
          </a:p>
        </p:txBody>
      </p:sp>
      <p:sp>
        <p:nvSpPr>
          <p:cNvPr id="11" name="Rectangle 10">
            <a:extLst>
              <a:ext uri="{FF2B5EF4-FFF2-40B4-BE49-F238E27FC236}">
                <a16:creationId xmlns:a16="http://schemas.microsoft.com/office/drawing/2014/main" id="{DA5CA748-CADB-4C9F-9D28-240165652229}"/>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 planınız, transkriptiniz ve sorununuzu gösteren ders kodları / belgeler</a:t>
            </a:r>
          </a:p>
        </p:txBody>
      </p:sp>
      <p:sp>
        <p:nvSpPr>
          <p:cNvPr id="12" name="Rectangle 11">
            <a:extLst>
              <a:ext uri="{FF2B5EF4-FFF2-40B4-BE49-F238E27FC236}">
                <a16:creationId xmlns:a16="http://schemas.microsoft.com/office/drawing/2014/main" id="{B0B6496B-BBEA-4258-83EB-873166C20FED}"/>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Görüşme sırasında</a:t>
            </a:r>
          </a:p>
        </p:txBody>
      </p:sp>
      <p:sp>
        <p:nvSpPr>
          <p:cNvPr id="13" name="Rectangle 12">
            <a:extLst>
              <a:ext uri="{FF2B5EF4-FFF2-40B4-BE49-F238E27FC236}">
                <a16:creationId xmlns:a16="http://schemas.microsoft.com/office/drawing/2014/main" id="{875972E1-298B-47D3-85A3-A7B5D0D60B83}"/>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Sorununuzu kısa anlatın. Hangi işlem için hangi birime başvuracağınızı netleştirin.</a:t>
            </a:r>
          </a:p>
        </p:txBody>
      </p:sp>
      <p:sp>
        <p:nvSpPr>
          <p:cNvPr id="14" name="Rectangle 13">
            <a:extLst>
              <a:ext uri="{FF2B5EF4-FFF2-40B4-BE49-F238E27FC236}">
                <a16:creationId xmlns:a16="http://schemas.microsoft.com/office/drawing/2014/main" id="{6FBB93BF-6511-4B5F-B96B-D0E9D35CA158}"/>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Görüşmeden sonra</a:t>
            </a:r>
          </a:p>
        </p:txBody>
      </p:sp>
      <p:sp>
        <p:nvSpPr>
          <p:cNvPr id="15" name="Rectangle 14">
            <a:extLst>
              <a:ext uri="{FF2B5EF4-FFF2-40B4-BE49-F238E27FC236}">
                <a16:creationId xmlns:a16="http://schemas.microsoft.com/office/drawing/2014/main" id="{6CD86795-A5AA-4679-80E5-DFDB333BBF8F}"/>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Onay durumunu ve başvuru sonucunu sistemden takip edin. Son tarihi not alın.</a:t>
            </a:r>
          </a:p>
        </p:txBody>
      </p:sp>
      <p:sp>
        <p:nvSpPr>
          <p:cNvPr id="16" name="Rectangle 15">
            <a:extLst>
              <a:ext uri="{FF2B5EF4-FFF2-40B4-BE49-F238E27FC236}">
                <a16:creationId xmlns:a16="http://schemas.microsoft.com/office/drawing/2014/main" id="{5332A06F-9121-4269-85DA-6A9442196817}"/>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18</a:t>
            </a:r>
          </a:p>
        </p:txBody>
      </p:sp>
    </p:spTree>
    <p:extLst>
      <p:ext uri="{BB962C8B-B14F-4D97-AF65-F5344CB8AC3E}">
        <p14:creationId xmlns:p14="http://schemas.microsoft.com/office/powerpoint/2010/main" val="3403441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Akademik e-posta yazışması</a:t>
            </a:r>
            <a:endParaRPr/>
          </a:p>
        </p:txBody>
      </p:sp>
      <p:sp>
        <p:nvSpPr>
          <p:cNvPr id="8" name="Rectangle 7">
            <a:extLst>
              <a:ext uri="{FF2B5EF4-FFF2-40B4-BE49-F238E27FC236}">
                <a16:creationId xmlns:a16="http://schemas.microsoft.com/office/drawing/2014/main" id="{9D9D5EF4-FA78-463F-9659-640A12ED01C4}"/>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Konu başlığı</a:t>
            </a:r>
          </a:p>
        </p:txBody>
      </p:sp>
      <p:sp>
        <p:nvSpPr>
          <p:cNvPr id="9" name="Rectangle 8">
            <a:extLst>
              <a:ext uri="{FF2B5EF4-FFF2-40B4-BE49-F238E27FC236}">
                <a16:creationId xmlns:a16="http://schemas.microsoft.com/office/drawing/2014/main" id="{15DE0BEB-A441-4707-A8B6-CABEFCA113F0}"/>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 kodu + talep + öğrenci numarası. Örnek: BİL… / Ders çakışması / Öğrenci no</a:t>
            </a:r>
          </a:p>
        </p:txBody>
      </p:sp>
      <p:sp>
        <p:nvSpPr>
          <p:cNvPr id="10" name="Rectangle 9">
            <a:extLst>
              <a:ext uri="{FF2B5EF4-FFF2-40B4-BE49-F238E27FC236}">
                <a16:creationId xmlns:a16="http://schemas.microsoft.com/office/drawing/2014/main" id="{ED581ED4-88E1-4598-AAB1-DE621CDE70BC}"/>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Hitap ve açıklama</a:t>
            </a:r>
          </a:p>
        </p:txBody>
      </p:sp>
      <p:sp>
        <p:nvSpPr>
          <p:cNvPr id="11" name="Rectangle 10">
            <a:extLst>
              <a:ext uri="{FF2B5EF4-FFF2-40B4-BE49-F238E27FC236}">
                <a16:creationId xmlns:a16="http://schemas.microsoft.com/office/drawing/2014/main" id="{1A9EEA9F-5C03-48A9-A405-98A96C7236E5}"/>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“Sayın Hocam,” ile başlayın. Kim olduğunuzu ve talebinizi kısa, açık cümlelerle yazın.</a:t>
            </a:r>
          </a:p>
        </p:txBody>
      </p:sp>
      <p:sp>
        <p:nvSpPr>
          <p:cNvPr id="12" name="Rectangle 11">
            <a:extLst>
              <a:ext uri="{FF2B5EF4-FFF2-40B4-BE49-F238E27FC236}">
                <a16:creationId xmlns:a16="http://schemas.microsoft.com/office/drawing/2014/main" id="{66328367-0FCB-4344-97AC-3B9C89DB3E55}"/>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Ekler ve imza</a:t>
            </a:r>
          </a:p>
        </p:txBody>
      </p:sp>
      <p:sp>
        <p:nvSpPr>
          <p:cNvPr id="13" name="Rectangle 12">
            <a:extLst>
              <a:ext uri="{FF2B5EF4-FFF2-40B4-BE49-F238E27FC236}">
                <a16:creationId xmlns:a16="http://schemas.microsoft.com/office/drawing/2014/main" id="{B0CE177D-F9C9-4C57-B322-531657276415}"/>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İlgili belgeyi okunaklı ekleyin. Ad soyad, öğrenci numarası ve bölümünüzü belirtin.</a:t>
            </a:r>
          </a:p>
        </p:txBody>
      </p:sp>
      <p:sp>
        <p:nvSpPr>
          <p:cNvPr id="14" name="Rectangle 13">
            <a:extLst>
              <a:ext uri="{FF2B5EF4-FFF2-40B4-BE49-F238E27FC236}">
                <a16:creationId xmlns:a16="http://schemas.microsoft.com/office/drawing/2014/main" id="{09F5335B-44E5-47D3-A115-CC6A3197692C}"/>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Gönderim ve takip</a:t>
            </a:r>
          </a:p>
        </p:txBody>
      </p:sp>
      <p:sp>
        <p:nvSpPr>
          <p:cNvPr id="15" name="Rectangle 14">
            <a:extLst>
              <a:ext uri="{FF2B5EF4-FFF2-40B4-BE49-F238E27FC236}">
                <a16:creationId xmlns:a16="http://schemas.microsoft.com/office/drawing/2014/main" id="{754AD323-D47F-49CC-B640-5A6C25D949F8}"/>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Kurumsal hesabınızı kullanın. Yanıt için makul süre tanıyın, aynı yazışmadan devam edin.</a:t>
            </a:r>
          </a:p>
        </p:txBody>
      </p:sp>
      <p:sp>
        <p:nvSpPr>
          <p:cNvPr id="16" name="Rectangle 15">
            <a:extLst>
              <a:ext uri="{FF2B5EF4-FFF2-40B4-BE49-F238E27FC236}">
                <a16:creationId xmlns:a16="http://schemas.microsoft.com/office/drawing/2014/main" id="{92E702F2-C927-41D8-A48E-C0678C28F5CA}"/>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19</a:t>
            </a:r>
          </a:p>
        </p:txBody>
      </p:sp>
    </p:spTree>
    <p:extLst>
      <p:ext uri="{BB962C8B-B14F-4D97-AF65-F5344CB8AC3E}">
        <p14:creationId xmlns:p14="http://schemas.microsoft.com/office/powerpoint/2010/main" val="3403441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E-posta örneği</a:t>
            </a:r>
            <a:endParaRPr/>
          </a:p>
        </p:txBody>
      </p:sp>
      <p:sp>
        <p:nvSpPr>
          <p:cNvPr id="8" name="Rectangle 7">
            <a:extLst>
              <a:ext uri="{FF2B5EF4-FFF2-40B4-BE49-F238E27FC236}">
                <a16:creationId xmlns:a16="http://schemas.microsoft.com/office/drawing/2014/main" id="{090F5E87-E972-4209-9512-C21626E27F69}"/>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Konu: Ders çakışması hakkında görüşme talebi</a:t>
            </a:r>
          </a:p>
        </p:txBody>
      </p:sp>
      <p:sp>
        <p:nvSpPr>
          <p:cNvPr id="9" name="Rectangle 8">
            <a:extLst>
              <a:ext uri="{FF2B5EF4-FFF2-40B4-BE49-F238E27FC236}">
                <a16:creationId xmlns:a16="http://schemas.microsoft.com/office/drawing/2014/main" id="{E89BCCDE-F454-4870-8979-BB1C0A9F057F}"/>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Öğrenci numarası: 26…</a:t>
            </a:r>
          </a:p>
        </p:txBody>
      </p:sp>
      <p:sp>
        <p:nvSpPr>
          <p:cNvPr id="10" name="Rectangle 9">
            <a:extLst>
              <a:ext uri="{FF2B5EF4-FFF2-40B4-BE49-F238E27FC236}">
                <a16:creationId xmlns:a16="http://schemas.microsoft.com/office/drawing/2014/main" id="{BE09452A-4A97-487D-B68E-5A6EE1A982C8}"/>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Sayın Hocam,</a:t>
            </a:r>
          </a:p>
        </p:txBody>
      </p:sp>
      <p:sp>
        <p:nvSpPr>
          <p:cNvPr id="11" name="Rectangle 10">
            <a:extLst>
              <a:ext uri="{FF2B5EF4-FFF2-40B4-BE49-F238E27FC236}">
                <a16:creationId xmlns:a16="http://schemas.microsoft.com/office/drawing/2014/main" id="{93A20F72-2B52-4BD7-AC63-76D49CC5552C}"/>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Bilgisayar Mühendisliği 1. sınıf öğrencisiyim. Ders seçiminde karşılaştığım çakışmayı ekte paylaşıyorum.</a:t>
            </a:r>
          </a:p>
        </p:txBody>
      </p:sp>
      <p:sp>
        <p:nvSpPr>
          <p:cNvPr id="12" name="Rectangle 11">
            <a:extLst>
              <a:ext uri="{FF2B5EF4-FFF2-40B4-BE49-F238E27FC236}">
                <a16:creationId xmlns:a16="http://schemas.microsoft.com/office/drawing/2014/main" id="{0E32D4C7-E3EC-48A1-9866-3B6BC4880FA9}"/>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Talep</a:t>
            </a:r>
          </a:p>
        </p:txBody>
      </p:sp>
      <p:sp>
        <p:nvSpPr>
          <p:cNvPr id="13" name="Rectangle 12">
            <a:extLst>
              <a:ext uri="{FF2B5EF4-FFF2-40B4-BE49-F238E27FC236}">
                <a16:creationId xmlns:a16="http://schemas.microsoft.com/office/drawing/2014/main" id="{0C989028-BF92-40A7-893D-4551C6514763}"/>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İzlemem gereken başvuru yolu hakkında bilgi verebilir misiniz? Uygun görüşme saatinize katılabilirim.</a:t>
            </a:r>
          </a:p>
        </p:txBody>
      </p:sp>
      <p:sp>
        <p:nvSpPr>
          <p:cNvPr id="14" name="Rectangle 13">
            <a:extLst>
              <a:ext uri="{FF2B5EF4-FFF2-40B4-BE49-F238E27FC236}">
                <a16:creationId xmlns:a16="http://schemas.microsoft.com/office/drawing/2014/main" id="{07701126-F095-42EB-AC99-8F67C625479A}"/>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İmza</a:t>
            </a:r>
          </a:p>
        </p:txBody>
      </p:sp>
      <p:sp>
        <p:nvSpPr>
          <p:cNvPr id="15" name="Rectangle 14">
            <a:extLst>
              <a:ext uri="{FF2B5EF4-FFF2-40B4-BE49-F238E27FC236}">
                <a16:creationId xmlns:a16="http://schemas.microsoft.com/office/drawing/2014/main" id="{035368CD-9A60-45AB-B0C0-BD1E6F36CD78}"/>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Teşekkür ederim.</a:t>
            </a:r>
          </a:p>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Ad Soyad / Öğrenci numarası / Bilgisayar Mühendisliği</a:t>
            </a:r>
          </a:p>
        </p:txBody>
      </p:sp>
      <p:sp>
        <p:nvSpPr>
          <p:cNvPr id="16" name="Rectangle 15">
            <a:extLst>
              <a:ext uri="{FF2B5EF4-FFF2-40B4-BE49-F238E27FC236}">
                <a16:creationId xmlns:a16="http://schemas.microsoft.com/office/drawing/2014/main" id="{AFF2CD13-C6CF-495A-9D48-224985EFDF83}"/>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20</a:t>
            </a:r>
          </a:p>
        </p:txBody>
      </p:sp>
    </p:spTree>
    <p:extLst>
      <p:ext uri="{BB962C8B-B14F-4D97-AF65-F5344CB8AC3E}">
        <p14:creationId xmlns:p14="http://schemas.microsoft.com/office/powerpoint/2010/main" val="3403441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Dilekçe ve başvuru takibi</a:t>
            </a:r>
            <a:endParaRPr/>
          </a:p>
        </p:txBody>
      </p:sp>
      <p:sp>
        <p:nvSpPr>
          <p:cNvPr id="8" name="Rectangle 7">
            <a:extLst>
              <a:ext uri="{FF2B5EF4-FFF2-40B4-BE49-F238E27FC236}">
                <a16:creationId xmlns:a16="http://schemas.microsoft.com/office/drawing/2014/main" id="{BD1F03D9-0239-4042-8CFB-720549140D0A}"/>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1  Güncel form</a:t>
            </a:r>
          </a:p>
        </p:txBody>
      </p:sp>
      <p:sp>
        <p:nvSpPr>
          <p:cNvPr id="9" name="Rectangle 8">
            <a:extLst>
              <a:ext uri="{FF2B5EF4-FFF2-40B4-BE49-F238E27FC236}">
                <a16:creationId xmlns:a16="http://schemas.microsoft.com/office/drawing/2014/main" id="{1B808E2B-ABE0-45FA-A10E-EA38CB23A9BF}"/>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Fakültenin “Dilekçe ve Formlar” sayfasından işleminize uygun belgeyi seçin.</a:t>
            </a:r>
          </a:p>
        </p:txBody>
      </p:sp>
      <p:sp>
        <p:nvSpPr>
          <p:cNvPr id="10" name="Rectangle 9">
            <a:extLst>
              <a:ext uri="{FF2B5EF4-FFF2-40B4-BE49-F238E27FC236}">
                <a16:creationId xmlns:a16="http://schemas.microsoft.com/office/drawing/2014/main" id="{91181D8C-8CAD-47BC-BE3D-9526EE01AC29}"/>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2  Eksiksiz başvuru</a:t>
            </a:r>
          </a:p>
        </p:txBody>
      </p:sp>
      <p:sp>
        <p:nvSpPr>
          <p:cNvPr id="11" name="Rectangle 10">
            <a:extLst>
              <a:ext uri="{FF2B5EF4-FFF2-40B4-BE49-F238E27FC236}">
                <a16:creationId xmlns:a16="http://schemas.microsoft.com/office/drawing/2014/main" id="{D76A902F-B9FB-4124-87CE-BC309D10D12E}"/>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Öğrenci bilgileri, açık talep, tarih, imza ve kanıtlayıcı ekleri tamamlayın.</a:t>
            </a:r>
          </a:p>
        </p:txBody>
      </p:sp>
      <p:sp>
        <p:nvSpPr>
          <p:cNvPr id="12" name="Rectangle 11">
            <a:extLst>
              <a:ext uri="{FF2B5EF4-FFF2-40B4-BE49-F238E27FC236}">
                <a16:creationId xmlns:a16="http://schemas.microsoft.com/office/drawing/2014/main" id="{0F0177B7-6DBB-446D-9251-73B53B2B7D00}"/>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3  Doğru teslim kanalı</a:t>
            </a:r>
          </a:p>
        </p:txBody>
      </p:sp>
      <p:sp>
        <p:nvSpPr>
          <p:cNvPr id="13" name="Rectangle 12">
            <a:extLst>
              <a:ext uri="{FF2B5EF4-FFF2-40B4-BE49-F238E27FC236}">
                <a16:creationId xmlns:a16="http://schemas.microsoft.com/office/drawing/2014/main" id="{A1BF6F37-7177-4A72-A526-9DE3D4E3EB2B}"/>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İlanda belirtilen sisteme veya birime, belirtilen süre içinde teslim edin.</a:t>
            </a:r>
          </a:p>
        </p:txBody>
      </p:sp>
      <p:sp>
        <p:nvSpPr>
          <p:cNvPr id="14" name="Rectangle 13">
            <a:extLst>
              <a:ext uri="{FF2B5EF4-FFF2-40B4-BE49-F238E27FC236}">
                <a16:creationId xmlns:a16="http://schemas.microsoft.com/office/drawing/2014/main" id="{1DF6A063-2F6C-48ED-871E-345708854345}"/>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4  Sonuç kontrolü</a:t>
            </a:r>
          </a:p>
        </p:txBody>
      </p:sp>
      <p:sp>
        <p:nvSpPr>
          <p:cNvPr id="15" name="Rectangle 14">
            <a:extLst>
              <a:ext uri="{FF2B5EF4-FFF2-40B4-BE49-F238E27FC236}">
                <a16:creationId xmlns:a16="http://schemas.microsoft.com/office/drawing/2014/main" id="{A7E9AACC-7AEA-4E4C-B5DB-EEF75845BB2D}"/>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Kayıt / teslim bilgisini saklayın. Kurul kararını ve BYS’ye yansımasını kontrol edin.</a:t>
            </a:r>
          </a:p>
        </p:txBody>
      </p:sp>
      <p:sp>
        <p:nvSpPr>
          <p:cNvPr id="16" name="Rectangle 15">
            <a:extLst>
              <a:ext uri="{FF2B5EF4-FFF2-40B4-BE49-F238E27FC236}">
                <a16:creationId xmlns:a16="http://schemas.microsoft.com/office/drawing/2014/main" id="{BBFB1622-4570-41E6-BEEF-37F3608543B0}"/>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21</a:t>
            </a:r>
          </a:p>
        </p:txBody>
      </p:sp>
    </p:spTree>
    <p:extLst>
      <p:ext uri="{BB962C8B-B14F-4D97-AF65-F5344CB8AC3E}">
        <p14:creationId xmlns:p14="http://schemas.microsoft.com/office/powerpoint/2010/main" val="3403441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8564B4-DFD2-4FBE-95E5-7BA6CBFD3CF8}"/>
              </a:ext>
            </a:extLst>
          </p:cNvPr>
          <p:cNvSpPr>
            <a:spLocks noGrp="1"/>
          </p:cNvSpPr>
          <p:nvPr/>
        </p:nvSpPr>
        <p:spPr>
          <a:xfrm>
            <a:off x="838200" y="3238500"/>
            <a:ext cx="10668000" cy="1047750"/>
          </a:xfrm>
          <a:prstGeom prst="rect">
            <a:avLst/>
          </a:prstGeom>
          <a:noFill/>
          <a:ln w="0">
            <a:noFill/>
          </a:ln>
        </p:spPr>
        <p:txBody>
          <a:bodyPr>
            <a:noAutofit/>
          </a:bodyPr>
          <a:lstStyle/>
          <a:p>
            <a:pPr>
              <a:buNone/>
              <a:defRPr sz="3900" b="0">
                <a:solidFill>
                  <a:srgbClr val="FFFFFF"/>
                </a:solidFill>
                <a:latin typeface="Calibri"/>
                <a:ea typeface="Calibri"/>
                <a:cs typeface="Calibri"/>
              </a:defRPr>
            </a:pPr>
            <a:r>
              <a:rPr sz="3900" b="0">
                <a:solidFill>
                  <a:srgbClr val="FFFFFF"/>
                </a:solidFill>
                <a:latin typeface="Calibri"/>
                <a:ea typeface="Calibri"/>
                <a:cs typeface="Calibri"/>
              </a:rPr>
              <a:t>AKADEMİK SÜREÇLER</a:t>
            </a:r>
          </a:p>
        </p:txBody>
      </p:sp>
      <p:sp>
        <p:nvSpPr>
          <p:cNvPr id="2" name="Rectangle 1">
            <a:extLst>
              <a:ext uri="{FF2B5EF4-FFF2-40B4-BE49-F238E27FC236}">
                <a16:creationId xmlns:a16="http://schemas.microsoft.com/office/drawing/2014/main" id="{68F47340-66D0-486D-9308-0D117AFB1DF3}"/>
              </a:ext>
            </a:extLst>
          </p:cNvPr>
          <p:cNvSpPr>
            <a:spLocks noGrp="1"/>
          </p:cNvSpPr>
          <p:nvPr/>
        </p:nvSpPr>
        <p:spPr>
          <a:xfrm>
            <a:off x="838200" y="4495800"/>
            <a:ext cx="10668000" cy="762000"/>
          </a:xfrm>
          <a:prstGeom prst="rect">
            <a:avLst/>
          </a:prstGeom>
          <a:noFill/>
          <a:ln w="0">
            <a:noFill/>
          </a:ln>
        </p:spPr>
        <p:txBody>
          <a:bodyPr>
            <a:noAutofit/>
          </a:bodyPr>
          <a:lstStyle/>
          <a:p>
            <a:pPr>
              <a:buNone/>
              <a:defRPr sz="2400" b="0">
                <a:solidFill>
                  <a:srgbClr val="A9BEE7"/>
                </a:solidFill>
                <a:latin typeface="Calibri"/>
                <a:ea typeface="Calibri"/>
                <a:cs typeface="Calibri"/>
              </a:defRPr>
            </a:pPr>
            <a:r>
              <a:rPr sz="2400" b="0">
                <a:solidFill>
                  <a:srgbClr val="A9BEE7"/>
                </a:solidFill>
                <a:latin typeface="Calibri"/>
                <a:ea typeface="Calibri"/>
                <a:cs typeface="Calibri"/>
              </a:rPr>
              <a:t>Derse yazılma, ön koşul ve çakışma</a:t>
            </a:r>
          </a:p>
        </p:txBody>
      </p:sp>
    </p:spTree>
    <p:extLst>
      <p:ext uri="{BB962C8B-B14F-4D97-AF65-F5344CB8AC3E}">
        <p14:creationId xmlns:p14="http://schemas.microsoft.com/office/powerpoint/2010/main" val="3824625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Derse yazılmanın dört adımı</a:t>
            </a:r>
            <a:endParaRPr/>
          </a:p>
        </p:txBody>
      </p:sp>
      <p:sp>
        <p:nvSpPr>
          <p:cNvPr id="8" name="Rectangle 7">
            <a:extLst>
              <a:ext uri="{FF2B5EF4-FFF2-40B4-BE49-F238E27FC236}">
                <a16:creationId xmlns:a16="http://schemas.microsoft.com/office/drawing/2014/main" id="{72BA8DC6-60BB-4A89-BF14-4BA93245248E}"/>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1  Takvim ve ders planı</a:t>
            </a:r>
          </a:p>
        </p:txBody>
      </p:sp>
      <p:sp>
        <p:nvSpPr>
          <p:cNvPr id="9" name="Rectangle 8">
            <a:extLst>
              <a:ext uri="{FF2B5EF4-FFF2-40B4-BE49-F238E27FC236}">
                <a16:creationId xmlns:a16="http://schemas.microsoft.com/office/drawing/2014/main" id="{19A6B12D-1A80-4720-8148-C73E2BF8486F}"/>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Akademik takvimi, bölüm duyurusunu ve tabi olduğunuz ders planını açın.</a:t>
            </a:r>
          </a:p>
        </p:txBody>
      </p:sp>
      <p:sp>
        <p:nvSpPr>
          <p:cNvPr id="10" name="Rectangle 9">
            <a:extLst>
              <a:ext uri="{FF2B5EF4-FFF2-40B4-BE49-F238E27FC236}">
                <a16:creationId xmlns:a16="http://schemas.microsoft.com/office/drawing/2014/main" id="{6FAACC2C-1069-475F-8D05-DAB46727B895}"/>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2  Ders seçimi</a:t>
            </a:r>
          </a:p>
        </p:txBody>
      </p:sp>
      <p:sp>
        <p:nvSpPr>
          <p:cNvPr id="11" name="Rectangle 10">
            <a:extLst>
              <a:ext uri="{FF2B5EF4-FFF2-40B4-BE49-F238E27FC236}">
                <a16:creationId xmlns:a16="http://schemas.microsoft.com/office/drawing/2014/main" id="{79E68AB5-5B29-45A7-A6B9-2E90AD7549E4}"/>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Alt dönem derslerini, ön koşulları, AKTS yükünü ve ders saatlerini birlikte kontrol edin.</a:t>
            </a:r>
          </a:p>
        </p:txBody>
      </p:sp>
      <p:sp>
        <p:nvSpPr>
          <p:cNvPr id="12" name="Rectangle 11">
            <a:extLst>
              <a:ext uri="{FF2B5EF4-FFF2-40B4-BE49-F238E27FC236}">
                <a16:creationId xmlns:a16="http://schemas.microsoft.com/office/drawing/2014/main" id="{82553F99-6D84-4590-9B00-D46D2C087151}"/>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3  Danışman onayı</a:t>
            </a:r>
          </a:p>
        </p:txBody>
      </p:sp>
      <p:sp>
        <p:nvSpPr>
          <p:cNvPr id="13" name="Rectangle 12">
            <a:extLst>
              <a:ext uri="{FF2B5EF4-FFF2-40B4-BE49-F238E27FC236}">
                <a16:creationId xmlns:a16="http://schemas.microsoft.com/office/drawing/2014/main" id="{E0017359-68A5-41AA-BDE7-B96512AA909E}"/>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Seçiminizi sistemde tamamlayın ve danışman onayını takip edin.</a:t>
            </a:r>
          </a:p>
        </p:txBody>
      </p:sp>
      <p:sp>
        <p:nvSpPr>
          <p:cNvPr id="14" name="Rectangle 13">
            <a:extLst>
              <a:ext uri="{FF2B5EF4-FFF2-40B4-BE49-F238E27FC236}">
                <a16:creationId xmlns:a16="http://schemas.microsoft.com/office/drawing/2014/main" id="{8A7FA5C8-BF1D-4AE6-9BFA-FC2F2D749FCB}"/>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4  Kesin kontrol</a:t>
            </a:r>
          </a:p>
        </p:txBody>
      </p:sp>
      <p:sp>
        <p:nvSpPr>
          <p:cNvPr id="15" name="Rectangle 14">
            <a:extLst>
              <a:ext uri="{FF2B5EF4-FFF2-40B4-BE49-F238E27FC236}">
                <a16:creationId xmlns:a16="http://schemas.microsoft.com/office/drawing/2014/main" id="{2BD5EF89-E058-4711-92DA-1BBA76A31958}"/>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Derslerin kayıt durumunu kontrol edin. Varsa katkı payı / öğrenim ücreti yükümlülüğünü tamamlayın.</a:t>
            </a:r>
          </a:p>
        </p:txBody>
      </p:sp>
      <p:sp>
        <p:nvSpPr>
          <p:cNvPr id="16" name="Rectangle 15">
            <a:extLst>
              <a:ext uri="{FF2B5EF4-FFF2-40B4-BE49-F238E27FC236}">
                <a16:creationId xmlns:a16="http://schemas.microsoft.com/office/drawing/2014/main" id="{06BDDD16-5C9C-4C71-8ED7-2718370D0C01}"/>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23</a:t>
            </a:r>
          </a:p>
        </p:txBody>
      </p:sp>
    </p:spTree>
    <p:extLst>
      <p:ext uri="{BB962C8B-B14F-4D97-AF65-F5344CB8AC3E}">
        <p14:creationId xmlns:p14="http://schemas.microsoft.com/office/powerpoint/2010/main" val="3403441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2026–2027 güz dönemi başlangıcı</a:t>
            </a:r>
            <a:endParaRPr/>
          </a:p>
        </p:txBody>
      </p:sp>
      <p:sp>
        <p:nvSpPr>
          <p:cNvPr id="8" name="Rectangle 7">
            <a:extLst>
              <a:ext uri="{FF2B5EF4-FFF2-40B4-BE49-F238E27FC236}">
                <a16:creationId xmlns:a16="http://schemas.microsoft.com/office/drawing/2014/main" id="{4145D1D8-EDCE-4D40-B1D3-E8B7F88A7488}"/>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7–9 Eylül 2026</a:t>
            </a:r>
          </a:p>
        </p:txBody>
      </p:sp>
      <p:sp>
        <p:nvSpPr>
          <p:cNvPr id="9" name="Rectangle 8">
            <a:extLst>
              <a:ext uri="{FF2B5EF4-FFF2-40B4-BE49-F238E27FC236}">
                <a16:creationId xmlns:a16="http://schemas.microsoft.com/office/drawing/2014/main" id="{3CF01DD7-E62A-4733-9C21-7A70370F8A1F}"/>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Derse yazılma işlemleri I</a:t>
            </a:r>
          </a:p>
        </p:txBody>
      </p:sp>
      <p:sp>
        <p:nvSpPr>
          <p:cNvPr id="10" name="Rectangle 9">
            <a:extLst>
              <a:ext uri="{FF2B5EF4-FFF2-40B4-BE49-F238E27FC236}">
                <a16:creationId xmlns:a16="http://schemas.microsoft.com/office/drawing/2014/main" id="{0540D72A-BD63-4FAF-8168-FC03B9C4F611}"/>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11–13 Eylül 2026</a:t>
            </a:r>
          </a:p>
        </p:txBody>
      </p:sp>
      <p:sp>
        <p:nvSpPr>
          <p:cNvPr id="11" name="Rectangle 10">
            <a:extLst>
              <a:ext uri="{FF2B5EF4-FFF2-40B4-BE49-F238E27FC236}">
                <a16:creationId xmlns:a16="http://schemas.microsoft.com/office/drawing/2014/main" id="{E20050AA-5287-45F7-A0BA-9F5F2BDE73B7}"/>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Derse yazılma işlemleri II</a:t>
            </a:r>
          </a:p>
        </p:txBody>
      </p:sp>
      <p:sp>
        <p:nvSpPr>
          <p:cNvPr id="12" name="Rectangle 11">
            <a:extLst>
              <a:ext uri="{FF2B5EF4-FFF2-40B4-BE49-F238E27FC236}">
                <a16:creationId xmlns:a16="http://schemas.microsoft.com/office/drawing/2014/main" id="{E62BDBB2-4476-46DC-A036-722E5C73BBB1}"/>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14 Eylül 2026</a:t>
            </a:r>
          </a:p>
        </p:txBody>
      </p:sp>
      <p:sp>
        <p:nvSpPr>
          <p:cNvPr id="13" name="Rectangle 12">
            <a:extLst>
              <a:ext uri="{FF2B5EF4-FFF2-40B4-BE49-F238E27FC236}">
                <a16:creationId xmlns:a16="http://schemas.microsoft.com/office/drawing/2014/main" id="{1626630A-F8BE-4892-8382-ECC0995BF454}"/>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Güz yarıyılı derslerinin başlangıcı</a:t>
            </a:r>
          </a:p>
        </p:txBody>
      </p:sp>
      <p:sp>
        <p:nvSpPr>
          <p:cNvPr id="14" name="Rectangle 13">
            <a:extLst>
              <a:ext uri="{FF2B5EF4-FFF2-40B4-BE49-F238E27FC236}">
                <a16:creationId xmlns:a16="http://schemas.microsoft.com/office/drawing/2014/main" id="{88CBA3E8-FCA0-437B-A18F-B37D7F5D0549}"/>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Takip edilmesi gereken tarihler</a:t>
            </a:r>
          </a:p>
        </p:txBody>
      </p:sp>
      <p:sp>
        <p:nvSpPr>
          <p:cNvPr id="15" name="Rectangle 14">
            <a:extLst>
              <a:ext uri="{FF2B5EF4-FFF2-40B4-BE49-F238E27FC236}">
                <a16:creationId xmlns:a16="http://schemas.microsoft.com/office/drawing/2014/main" id="{5521B7CF-2D9B-4064-B9B2-B966E07E5B2F}"/>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Mazeretli kayıt, muafiyet ve sınav başvuruları için akademik takvimin güncel sürümünü izleyin.</a:t>
            </a:r>
          </a:p>
        </p:txBody>
      </p:sp>
      <p:sp>
        <p:nvSpPr>
          <p:cNvPr id="16" name="Rectangle 15">
            <a:extLst>
              <a:ext uri="{FF2B5EF4-FFF2-40B4-BE49-F238E27FC236}">
                <a16:creationId xmlns:a16="http://schemas.microsoft.com/office/drawing/2014/main" id="{325849C0-6C55-4B6A-BE95-ED6D9ACB12FE}"/>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24</a:t>
            </a:r>
          </a:p>
        </p:txBody>
      </p:sp>
    </p:spTree>
    <p:extLst>
      <p:ext uri="{BB962C8B-B14F-4D97-AF65-F5344CB8AC3E}">
        <p14:creationId xmlns:p14="http://schemas.microsoft.com/office/powerpoint/2010/main" val="3403441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Ders yükü ve alt dönem önceliği</a:t>
            </a:r>
            <a:endParaRPr/>
          </a:p>
        </p:txBody>
      </p:sp>
      <p:sp>
        <p:nvSpPr>
          <p:cNvPr id="8" name="Rectangle 7">
            <a:extLst>
              <a:ext uri="{FF2B5EF4-FFF2-40B4-BE49-F238E27FC236}">
                <a16:creationId xmlns:a16="http://schemas.microsoft.com/office/drawing/2014/main" id="{83C3B89F-E2A9-4A82-8BBF-6BA849E22ED7}"/>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Önce alt dönem dersleri</a:t>
            </a:r>
          </a:p>
        </p:txBody>
      </p:sp>
      <p:sp>
        <p:nvSpPr>
          <p:cNvPr id="9" name="Rectangle 8">
            <a:extLst>
              <a:ext uri="{FF2B5EF4-FFF2-40B4-BE49-F238E27FC236}">
                <a16:creationId xmlns:a16="http://schemas.microsoft.com/office/drawing/2014/main" id="{7E2367F0-940A-41DB-BDAE-5F63EC0A0C9A}"/>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Hiç alınmamış, devamı sağlanmamış veya başarısız derslere en eski dönemden başlayarak öncelik verilir.</a:t>
            </a:r>
          </a:p>
        </p:txBody>
      </p:sp>
      <p:sp>
        <p:nvSpPr>
          <p:cNvPr id="10" name="Rectangle 9">
            <a:extLst>
              <a:ext uri="{FF2B5EF4-FFF2-40B4-BE49-F238E27FC236}">
                <a16:creationId xmlns:a16="http://schemas.microsoft.com/office/drawing/2014/main" id="{83E91C89-3E98-4B03-A143-20CC771BDEAB}"/>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Genel ders yükü</a:t>
            </a:r>
          </a:p>
        </p:txBody>
      </p:sp>
      <p:sp>
        <p:nvSpPr>
          <p:cNvPr id="11" name="Rectangle 10">
            <a:extLst>
              <a:ext uri="{FF2B5EF4-FFF2-40B4-BE49-F238E27FC236}">
                <a16:creationId xmlns:a16="http://schemas.microsoft.com/office/drawing/2014/main" id="{A22E109E-97C8-4FC4-AE02-4BCD3CA8DB4F}"/>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30 AKTS’ye ilave 10 AKTS veya iki ders alınabilir. “40 AKTS ya da 30 AKTS + 2 ders” kuralı uygulanır.</a:t>
            </a:r>
          </a:p>
        </p:txBody>
      </p:sp>
      <p:sp>
        <p:nvSpPr>
          <p:cNvPr id="12" name="Rectangle 11">
            <a:extLst>
              <a:ext uri="{FF2B5EF4-FFF2-40B4-BE49-F238E27FC236}">
                <a16:creationId xmlns:a16="http://schemas.microsoft.com/office/drawing/2014/main" id="{F74729FE-DED9-4934-B439-85FF7050A6E6}"/>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Üst sınıftan ders alma</a:t>
            </a:r>
          </a:p>
        </p:txBody>
      </p:sp>
      <p:sp>
        <p:nvSpPr>
          <p:cNvPr id="13" name="Rectangle 12">
            <a:extLst>
              <a:ext uri="{FF2B5EF4-FFF2-40B4-BE49-F238E27FC236}">
                <a16:creationId xmlns:a16="http://schemas.microsoft.com/office/drawing/2014/main" id="{A8FA0882-A94F-41B8-A86D-925A5E37BE6A}"/>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İlk iki yarıyıl sonrasında, önceki tüm dersler başarılı ve GNO en az 2,50 ise mümkündür.</a:t>
            </a:r>
          </a:p>
        </p:txBody>
      </p:sp>
      <p:sp>
        <p:nvSpPr>
          <p:cNvPr id="14" name="Rectangle 13">
            <a:extLst>
              <a:ext uri="{FF2B5EF4-FFF2-40B4-BE49-F238E27FC236}">
                <a16:creationId xmlns:a16="http://schemas.microsoft.com/office/drawing/2014/main" id="{61F280C2-ADFE-489F-BF4C-ADE4DBC26263}"/>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Üstten ders alan öğrenciler</a:t>
            </a:r>
          </a:p>
        </p:txBody>
      </p:sp>
      <p:sp>
        <p:nvSpPr>
          <p:cNvPr id="15" name="Rectangle 14">
            <a:extLst>
              <a:ext uri="{FF2B5EF4-FFF2-40B4-BE49-F238E27FC236}">
                <a16:creationId xmlns:a16="http://schemas.microsoft.com/office/drawing/2014/main" id="{B60017BB-33B6-426F-8555-FA15CA47279B}"/>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30 AKTS’ye ilave 15 AKTS veya üç ders. Ön koşul ve çakışma kontrolleri yine geçerlidir.</a:t>
            </a:r>
          </a:p>
        </p:txBody>
      </p:sp>
      <p:sp>
        <p:nvSpPr>
          <p:cNvPr id="16" name="Rectangle 15">
            <a:extLst>
              <a:ext uri="{FF2B5EF4-FFF2-40B4-BE49-F238E27FC236}">
                <a16:creationId xmlns:a16="http://schemas.microsoft.com/office/drawing/2014/main" id="{176214AD-FD80-438B-AB0F-9585F4884F13}"/>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25</a:t>
            </a:r>
          </a:p>
        </p:txBody>
      </p:sp>
    </p:spTree>
    <p:extLst>
      <p:ext uri="{BB962C8B-B14F-4D97-AF65-F5344CB8AC3E}">
        <p14:creationId xmlns:p14="http://schemas.microsoft.com/office/powerpoint/2010/main" val="3403441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Ön koşul ve ders planı</a:t>
            </a:r>
            <a:endParaRPr/>
          </a:p>
        </p:txBody>
      </p:sp>
      <p:sp>
        <p:nvSpPr>
          <p:cNvPr id="8" name="Rectangle 7">
            <a:extLst>
              <a:ext uri="{FF2B5EF4-FFF2-40B4-BE49-F238E27FC236}">
                <a16:creationId xmlns:a16="http://schemas.microsoft.com/office/drawing/2014/main" id="{A2B8C83B-894B-49DD-A19B-96A27F46911C}"/>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Ön koşulun anlamı</a:t>
            </a:r>
          </a:p>
        </p:txBody>
      </p:sp>
      <p:sp>
        <p:nvSpPr>
          <p:cNvPr id="9" name="Rectangle 8">
            <a:extLst>
              <a:ext uri="{FF2B5EF4-FFF2-40B4-BE49-F238E27FC236}">
                <a16:creationId xmlns:a16="http://schemas.microsoft.com/office/drawing/2014/main" id="{D1DE1D01-F174-4A98-ACFB-B95DC43B7C30}"/>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Bir derse yazılabilmek için, ön koşul olarak belirlenen dersten başarılı olmak gerekir.</a:t>
            </a:r>
          </a:p>
        </p:txBody>
      </p:sp>
      <p:sp>
        <p:nvSpPr>
          <p:cNvPr id="10" name="Rectangle 9">
            <a:extLst>
              <a:ext uri="{FF2B5EF4-FFF2-40B4-BE49-F238E27FC236}">
                <a16:creationId xmlns:a16="http://schemas.microsoft.com/office/drawing/2014/main" id="{B4733E00-F7A3-42DC-A276-F2C2BFD20C72}"/>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Bölümden somut örnek</a:t>
            </a:r>
          </a:p>
        </p:txBody>
      </p:sp>
      <p:sp>
        <p:nvSpPr>
          <p:cNvPr id="11" name="Rectangle 10">
            <a:extLst>
              <a:ext uri="{FF2B5EF4-FFF2-40B4-BE49-F238E27FC236}">
                <a16:creationId xmlns:a16="http://schemas.microsoft.com/office/drawing/2014/main" id="{FD74C6CB-404B-46CD-B453-B88103C6BD0F}"/>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Staj, İME’nin ön koşuludur. İME için kabul edilmiş 40 iş günü staj ve en az 1,80 GNO gerekir.</a:t>
            </a:r>
          </a:p>
        </p:txBody>
      </p:sp>
      <p:sp>
        <p:nvSpPr>
          <p:cNvPr id="12" name="Rectangle 11">
            <a:extLst>
              <a:ext uri="{FF2B5EF4-FFF2-40B4-BE49-F238E27FC236}">
                <a16:creationId xmlns:a16="http://schemas.microsoft.com/office/drawing/2014/main" id="{61F34510-F849-49EE-AA14-E5377CD71A5A}"/>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Kendi planınızın kontrolü</a:t>
            </a:r>
          </a:p>
        </p:txBody>
      </p:sp>
      <p:sp>
        <p:nvSpPr>
          <p:cNvPr id="13" name="Rectangle 12">
            <a:extLst>
              <a:ext uri="{FF2B5EF4-FFF2-40B4-BE49-F238E27FC236}">
                <a16:creationId xmlns:a16="http://schemas.microsoft.com/office/drawing/2014/main" id="{286FB068-A925-4487-A76C-20A41B5B1D21}"/>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EBS’de ilgili programı ve ders bilgilerini açın. Kayıt yılınıza / intibakınıza uygun planı kullanın.</a:t>
            </a:r>
          </a:p>
        </p:txBody>
      </p:sp>
      <p:sp>
        <p:nvSpPr>
          <p:cNvPr id="14" name="Rectangle 13">
            <a:extLst>
              <a:ext uri="{FF2B5EF4-FFF2-40B4-BE49-F238E27FC236}">
                <a16:creationId xmlns:a16="http://schemas.microsoft.com/office/drawing/2014/main" id="{1C655998-4717-4995-BE74-9444707AFB13}"/>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Sistem izin vermiyorsa</a:t>
            </a:r>
          </a:p>
        </p:txBody>
      </p:sp>
      <p:sp>
        <p:nvSpPr>
          <p:cNvPr id="15" name="Rectangle 14">
            <a:extLst>
              <a:ext uri="{FF2B5EF4-FFF2-40B4-BE49-F238E27FC236}">
                <a16:creationId xmlns:a16="http://schemas.microsoft.com/office/drawing/2014/main" id="{1130996A-60B5-4119-9189-653DA689AD40}"/>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 kodunu ve hata mesajını danışmanınıza iletin. Ön koşulun kendiliğinden kalktığını varsaymayın.</a:t>
            </a:r>
          </a:p>
        </p:txBody>
      </p:sp>
      <p:sp>
        <p:nvSpPr>
          <p:cNvPr id="16" name="Rectangle 15">
            <a:extLst>
              <a:ext uri="{FF2B5EF4-FFF2-40B4-BE49-F238E27FC236}">
                <a16:creationId xmlns:a16="http://schemas.microsoft.com/office/drawing/2014/main" id="{B6FA7E77-2340-4D38-B55D-7FC7663F6C80}"/>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26</a:t>
            </a:r>
          </a:p>
        </p:txBody>
      </p:sp>
    </p:spTree>
    <p:extLst>
      <p:ext uri="{BB962C8B-B14F-4D97-AF65-F5344CB8AC3E}">
        <p14:creationId xmlns:p14="http://schemas.microsoft.com/office/powerpoint/2010/main" val="3403441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Ders çakışması ve sınav çakışması</a:t>
            </a:r>
            <a:endParaRPr/>
          </a:p>
        </p:txBody>
      </p:sp>
      <p:sp>
        <p:nvSpPr>
          <p:cNvPr id="8" name="Rectangle 7">
            <a:extLst>
              <a:ext uri="{FF2B5EF4-FFF2-40B4-BE49-F238E27FC236}">
                <a16:creationId xmlns:a16="http://schemas.microsoft.com/office/drawing/2014/main" id="{FDEC7F11-148F-4E6E-907D-1A0546A8B0C7}"/>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Ders çakışması</a:t>
            </a:r>
          </a:p>
        </p:txBody>
      </p:sp>
      <p:sp>
        <p:nvSpPr>
          <p:cNvPr id="9" name="Rectangle 8">
            <a:extLst>
              <a:ext uri="{FF2B5EF4-FFF2-40B4-BE49-F238E27FC236}">
                <a16:creationId xmlns:a16="http://schemas.microsoft.com/office/drawing/2014/main" id="{D6B6DBFA-B94E-49DB-8E49-CC5BC7F3838C}"/>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Genel kural: saatleri çakışan derslere kayıt yapılamaz.</a:t>
            </a:r>
          </a:p>
        </p:txBody>
      </p:sp>
      <p:sp>
        <p:nvSpPr>
          <p:cNvPr id="10" name="Rectangle 9">
            <a:extLst>
              <a:ext uri="{FF2B5EF4-FFF2-40B4-BE49-F238E27FC236}">
                <a16:creationId xmlns:a16="http://schemas.microsoft.com/office/drawing/2014/main" id="{4EA7148A-1654-4ACF-91EE-FC49CF279AAD}"/>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Devamı sağlanan tekrar dersleri</a:t>
            </a:r>
          </a:p>
        </p:txBody>
      </p:sp>
      <p:sp>
        <p:nvSpPr>
          <p:cNvPr id="11" name="Rectangle 10">
            <a:extLst>
              <a:ext uri="{FF2B5EF4-FFF2-40B4-BE49-F238E27FC236}">
                <a16:creationId xmlns:a16="http://schemas.microsoft.com/office/drawing/2014/main" id="{828CBB81-19E7-4454-A79E-3D10526E983D}"/>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Önceki dönem zorunlu derslerinde ve yönetmeliğin tanımladığı seçmeli havuz değişiminde istisna vardır.</a:t>
            </a:r>
          </a:p>
        </p:txBody>
      </p:sp>
      <p:sp>
        <p:nvSpPr>
          <p:cNvPr id="12" name="Rectangle 11">
            <a:extLst>
              <a:ext uri="{FF2B5EF4-FFF2-40B4-BE49-F238E27FC236}">
                <a16:creationId xmlns:a16="http://schemas.microsoft.com/office/drawing/2014/main" id="{CF3E1803-5075-4EAF-B55E-DE011C828353}"/>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Grup / program değişikliği</a:t>
            </a:r>
          </a:p>
        </p:txBody>
      </p:sp>
      <p:sp>
        <p:nvSpPr>
          <p:cNvPr id="13" name="Rectangle 12">
            <a:extLst>
              <a:ext uri="{FF2B5EF4-FFF2-40B4-BE49-F238E27FC236}">
                <a16:creationId xmlns:a16="http://schemas.microsoft.com/office/drawing/2014/main" id="{294AE680-4588-42C9-B833-2AF87C4B1693}"/>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Otomatik bir hak değildir. İlgili başvuru, uygun görüş ve kurul kararı gerekebilir.</a:t>
            </a:r>
          </a:p>
        </p:txBody>
      </p:sp>
      <p:sp>
        <p:nvSpPr>
          <p:cNvPr id="14" name="Rectangle 13">
            <a:extLst>
              <a:ext uri="{FF2B5EF4-FFF2-40B4-BE49-F238E27FC236}">
                <a16:creationId xmlns:a16="http://schemas.microsoft.com/office/drawing/2014/main" id="{6C3E2D23-FD4F-4474-817B-48F5D376640B}"/>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Sınav çakışması</a:t>
            </a:r>
          </a:p>
        </p:txBody>
      </p:sp>
      <p:sp>
        <p:nvSpPr>
          <p:cNvPr id="15" name="Rectangle 14">
            <a:extLst>
              <a:ext uri="{FF2B5EF4-FFF2-40B4-BE49-F238E27FC236}">
                <a16:creationId xmlns:a16="http://schemas.microsoft.com/office/drawing/2014/main" id="{3BAE72E5-2258-426B-A46E-D46A9DF148F8}"/>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 kodlarını ve sınav saatlerini belgeleyin. Ara sınav / bütünleme için mazeret başvurusunu süresinde yapın.</a:t>
            </a:r>
          </a:p>
        </p:txBody>
      </p:sp>
      <p:sp>
        <p:nvSpPr>
          <p:cNvPr id="16" name="Rectangle 15">
            <a:extLst>
              <a:ext uri="{FF2B5EF4-FFF2-40B4-BE49-F238E27FC236}">
                <a16:creationId xmlns:a16="http://schemas.microsoft.com/office/drawing/2014/main" id="{017CC4E8-0B7B-49B4-A18C-7B09701D8BB7}"/>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27</a:t>
            </a:r>
          </a:p>
        </p:txBody>
      </p:sp>
    </p:spTree>
    <p:extLst>
      <p:ext uri="{BB962C8B-B14F-4D97-AF65-F5344CB8AC3E}">
        <p14:creationId xmlns:p14="http://schemas.microsoft.com/office/powerpoint/2010/main" val="3403441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Ders bırakma, çekilme ve muafiyet</a:t>
            </a:r>
            <a:endParaRPr/>
          </a:p>
        </p:txBody>
      </p:sp>
      <p:sp>
        <p:nvSpPr>
          <p:cNvPr id="8" name="Rectangle 7">
            <a:extLst>
              <a:ext uri="{FF2B5EF4-FFF2-40B4-BE49-F238E27FC236}">
                <a16:creationId xmlns:a16="http://schemas.microsoft.com/office/drawing/2014/main" id="{A7DA9913-1EFE-4DF2-BA3E-8B556FBBD92F}"/>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Mazeretli kayıt döneminde</a:t>
            </a:r>
          </a:p>
        </p:txBody>
      </p:sp>
      <p:sp>
        <p:nvSpPr>
          <p:cNvPr id="9" name="Rectangle 8">
            <a:extLst>
              <a:ext uri="{FF2B5EF4-FFF2-40B4-BE49-F238E27FC236}">
                <a16:creationId xmlns:a16="http://schemas.microsoft.com/office/drawing/2014/main" id="{2187917B-FA94-4535-ACAC-5685898AFF36}"/>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Danışman onayıyla ders bırakma ve bırakılan dersin AKTS miktarınca yeni ders seçme kuralları uygulanır.</a:t>
            </a:r>
          </a:p>
        </p:txBody>
      </p:sp>
      <p:sp>
        <p:nvSpPr>
          <p:cNvPr id="10" name="Rectangle 9">
            <a:extLst>
              <a:ext uri="{FF2B5EF4-FFF2-40B4-BE49-F238E27FC236}">
                <a16:creationId xmlns:a16="http://schemas.microsoft.com/office/drawing/2014/main" id="{B4CA0208-F30F-4DB7-8BC8-7C992636F1AB}"/>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Dördüncü hafta sonuna kadar</a:t>
            </a:r>
          </a:p>
        </p:txBody>
      </p:sp>
      <p:sp>
        <p:nvSpPr>
          <p:cNvPr id="11" name="Rectangle 10">
            <a:extLst>
              <a:ext uri="{FF2B5EF4-FFF2-40B4-BE49-F238E27FC236}">
                <a16:creationId xmlns:a16="http://schemas.microsoft.com/office/drawing/2014/main" id="{B2967650-31FF-4685-A844-999C73D93D37}"/>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Danışman onayıyla iki dersten çekilme mümkündür. Çekilme notu W’dir.</a:t>
            </a:r>
          </a:p>
        </p:txBody>
      </p:sp>
      <p:sp>
        <p:nvSpPr>
          <p:cNvPr id="12" name="Rectangle 11">
            <a:extLst>
              <a:ext uri="{FF2B5EF4-FFF2-40B4-BE49-F238E27FC236}">
                <a16:creationId xmlns:a16="http://schemas.microsoft.com/office/drawing/2014/main" id="{A6343C5A-3E93-4411-ACA0-5CBB18E5663E}"/>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Alt dönem sınırı</a:t>
            </a:r>
          </a:p>
        </p:txBody>
      </p:sp>
      <p:sp>
        <p:nvSpPr>
          <p:cNvPr id="13" name="Rectangle 12">
            <a:extLst>
              <a:ext uri="{FF2B5EF4-FFF2-40B4-BE49-F238E27FC236}">
                <a16:creationId xmlns:a16="http://schemas.microsoft.com/office/drawing/2014/main" id="{26F9050E-1372-4273-9945-626EF3090186}"/>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Önceki dönemlerde başarısız olunan, hiç alınmayan veya devamı sağlanmayan dersten çekilme yapılamaz.</a:t>
            </a:r>
          </a:p>
        </p:txBody>
      </p:sp>
      <p:sp>
        <p:nvSpPr>
          <p:cNvPr id="14" name="Rectangle 13">
            <a:extLst>
              <a:ext uri="{FF2B5EF4-FFF2-40B4-BE49-F238E27FC236}">
                <a16:creationId xmlns:a16="http://schemas.microsoft.com/office/drawing/2014/main" id="{A51CBA28-600F-4875-B0F5-67032DB3565C}"/>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Muafiyet ve intibak</a:t>
            </a:r>
          </a:p>
        </p:txBody>
      </p:sp>
      <p:sp>
        <p:nvSpPr>
          <p:cNvPr id="15" name="Rectangle 14">
            <a:extLst>
              <a:ext uri="{FF2B5EF4-FFF2-40B4-BE49-F238E27FC236}">
                <a16:creationId xmlns:a16="http://schemas.microsoft.com/office/drawing/2014/main" id="{944D9147-40C9-4885-BE27-ED469A6288AB}"/>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İlanda istenen transkript / ders içerikleriyle başvurulur. Sonuç kesinleşene kadar ders yükümlülüğü takip edilir.</a:t>
            </a:r>
          </a:p>
        </p:txBody>
      </p:sp>
      <p:sp>
        <p:nvSpPr>
          <p:cNvPr id="16" name="Rectangle 15">
            <a:extLst>
              <a:ext uri="{FF2B5EF4-FFF2-40B4-BE49-F238E27FC236}">
                <a16:creationId xmlns:a16="http://schemas.microsoft.com/office/drawing/2014/main" id="{A743AB7B-C350-4A0C-8BC4-C1D3D01935A5}"/>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28</a:t>
            </a:r>
          </a:p>
        </p:txBody>
      </p:sp>
    </p:spTree>
    <p:extLst>
      <p:ext uri="{BB962C8B-B14F-4D97-AF65-F5344CB8AC3E}">
        <p14:creationId xmlns:p14="http://schemas.microsoft.com/office/powerpoint/2010/main" val="3403441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Devam, notlar ve mezuniyet</a:t>
            </a:r>
            <a:endParaRPr/>
          </a:p>
        </p:txBody>
      </p:sp>
      <p:sp>
        <p:nvSpPr>
          <p:cNvPr id="8" name="Rectangle 7">
            <a:extLst>
              <a:ext uri="{FF2B5EF4-FFF2-40B4-BE49-F238E27FC236}">
                <a16:creationId xmlns:a16="http://schemas.microsoft.com/office/drawing/2014/main" id="{84AB6D46-BEC1-4733-94C2-FFD76DDD8F7B}"/>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Devam zorunluluğu</a:t>
            </a:r>
          </a:p>
        </p:txBody>
      </p:sp>
      <p:sp>
        <p:nvSpPr>
          <p:cNvPr id="9" name="Rectangle 8">
            <a:extLst>
              <a:ext uri="{FF2B5EF4-FFF2-40B4-BE49-F238E27FC236}">
                <a16:creationId xmlns:a16="http://schemas.microsoft.com/office/drawing/2014/main" id="{71468B4E-D097-4C5B-BDAF-91CE67E1652C}"/>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İlk kez alınan teorik derslerde en az %70, laboratuvar / atölye gibi uygulamalarda en az %80 devam gerekir.</a:t>
            </a:r>
          </a:p>
        </p:txBody>
      </p:sp>
      <p:sp>
        <p:nvSpPr>
          <p:cNvPr id="10" name="Rectangle 9">
            <a:extLst>
              <a:ext uri="{FF2B5EF4-FFF2-40B4-BE49-F238E27FC236}">
                <a16:creationId xmlns:a16="http://schemas.microsoft.com/office/drawing/2014/main" id="{D4EAE7DE-BEE0-473A-AF9E-89CD041C47F6}"/>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Başarı notu</a:t>
            </a:r>
          </a:p>
        </p:txBody>
      </p:sp>
      <p:sp>
        <p:nvSpPr>
          <p:cNvPr id="11" name="Rectangle 10">
            <a:extLst>
              <a:ext uri="{FF2B5EF4-FFF2-40B4-BE49-F238E27FC236}">
                <a16:creationId xmlns:a16="http://schemas.microsoft.com/office/drawing/2014/main" id="{A022B6CE-13BF-4923-80C9-D63CD4CD87DC}"/>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Dersin ölçme ağırlıklarını EBS’den izleyin. Her ders için tek bir vize / final oranı varsaymayın.</a:t>
            </a:r>
          </a:p>
        </p:txBody>
      </p:sp>
      <p:sp>
        <p:nvSpPr>
          <p:cNvPr id="12" name="Rectangle 11">
            <a:extLst>
              <a:ext uri="{FF2B5EF4-FFF2-40B4-BE49-F238E27FC236}">
                <a16:creationId xmlns:a16="http://schemas.microsoft.com/office/drawing/2014/main" id="{7463445B-C07E-4221-ABBC-EDBE8D8C513C}"/>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DC ve DD</a:t>
            </a:r>
          </a:p>
        </p:txBody>
      </p:sp>
      <p:sp>
        <p:nvSpPr>
          <p:cNvPr id="13" name="Rectangle 12">
            <a:extLst>
              <a:ext uri="{FF2B5EF4-FFF2-40B4-BE49-F238E27FC236}">
                <a16:creationId xmlns:a16="http://schemas.microsoft.com/office/drawing/2014/main" id="{5880F621-F989-46D0-B454-8F6A0617B6F0}"/>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Mevcut yönetmelikte başarılı notlardır. FD ve FF başarısız, DZ devamsızlık notudur.</a:t>
            </a:r>
          </a:p>
        </p:txBody>
      </p:sp>
      <p:sp>
        <p:nvSpPr>
          <p:cNvPr id="14" name="Rectangle 13">
            <a:extLst>
              <a:ext uri="{FF2B5EF4-FFF2-40B4-BE49-F238E27FC236}">
                <a16:creationId xmlns:a16="http://schemas.microsoft.com/office/drawing/2014/main" id="{2084DC1A-DFF5-4830-8E86-5CA1545DDFDF}"/>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GNO ve mezuniyet</a:t>
            </a:r>
          </a:p>
        </p:txBody>
      </p:sp>
      <p:sp>
        <p:nvSpPr>
          <p:cNvPr id="15" name="Rectangle 14">
            <a:extLst>
              <a:ext uri="{FF2B5EF4-FFF2-40B4-BE49-F238E27FC236}">
                <a16:creationId xmlns:a16="http://schemas.microsoft.com/office/drawing/2014/main" id="{C739D4DC-3B4D-4866-936D-15BCDCAFA353}"/>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Notların ağırlıklı ortalaması önemlidir. Lisans için tüm yükümlülükler, 240 AKTS ve en az 2,00 GNO gerekir.</a:t>
            </a:r>
          </a:p>
        </p:txBody>
      </p:sp>
      <p:sp>
        <p:nvSpPr>
          <p:cNvPr id="16" name="Rectangle 15">
            <a:extLst>
              <a:ext uri="{FF2B5EF4-FFF2-40B4-BE49-F238E27FC236}">
                <a16:creationId xmlns:a16="http://schemas.microsoft.com/office/drawing/2014/main" id="{15D644F2-38F3-49F2-85C9-7DCED506B10A}"/>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29</a:t>
            </a:r>
          </a:p>
        </p:txBody>
      </p:sp>
    </p:spTree>
    <p:extLst>
      <p:ext uri="{BB962C8B-B14F-4D97-AF65-F5344CB8AC3E}">
        <p14:creationId xmlns:p14="http://schemas.microsoft.com/office/powerpoint/2010/main" val="3403441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343649-3C2A-4D65-89AF-8C48050E1745}"/>
              </a:ext>
            </a:extLst>
          </p:cNvPr>
          <p:cNvSpPr>
            <a:spLocks noGrp="1"/>
          </p:cNvSpPr>
          <p:nvPr/>
        </p:nvSpPr>
        <p:spPr>
          <a:xfrm>
            <a:off x="838200" y="2857500"/>
            <a:ext cx="10382250" cy="1714500"/>
          </a:xfrm>
          <a:prstGeom prst="rect">
            <a:avLst/>
          </a:prstGeom>
          <a:noFill/>
          <a:ln w="0">
            <a:noFill/>
          </a:ln>
        </p:spPr>
        <p:txBody>
          <a:bodyPr>
            <a:noAutofit/>
          </a:bodyPr>
          <a:lstStyle/>
          <a:p>
            <a:pPr>
              <a:defRPr sz="3600" b="0">
                <a:solidFill>
                  <a:srgbClr val="FFFFFF"/>
                </a:solidFill>
                <a:latin typeface="Calibri"/>
                <a:ea typeface="Calibri"/>
                <a:cs typeface="Calibri"/>
              </a:defRPr>
            </a:pPr>
            <a:r>
              <a:rPr sz="3600" b="0">
                <a:solidFill>
                  <a:srgbClr val="FFFFFF"/>
                </a:solidFill>
                <a:latin typeface="Calibri"/>
                <a:ea typeface="Calibri"/>
                <a:cs typeface="Calibri"/>
              </a:rPr>
              <a:t>ARA</a:t>
            </a:r>
          </a:p>
        </p:txBody>
      </p:sp>
      <p:sp>
        <p:nvSpPr>
          <p:cNvPr id="2" name="Rectangle 1">
            <a:extLst>
              <a:ext uri="{FF2B5EF4-FFF2-40B4-BE49-F238E27FC236}">
                <a16:creationId xmlns:a16="http://schemas.microsoft.com/office/drawing/2014/main" id="{4B962B1C-78C9-4E02-A786-45B3B528FBCF}"/>
              </a:ext>
            </a:extLst>
          </p:cNvPr>
          <p:cNvSpPr>
            <a:spLocks noGrp="1"/>
          </p:cNvSpPr>
          <p:nvPr/>
        </p:nvSpPr>
        <p:spPr>
          <a:xfrm>
            <a:off x="838200" y="4810125"/>
            <a:ext cx="10477500" cy="1095375"/>
          </a:xfrm>
          <a:prstGeom prst="rect">
            <a:avLst/>
          </a:prstGeom>
          <a:noFill/>
          <a:ln w="0">
            <a:noFill/>
          </a:ln>
        </p:spPr>
        <p:txBody>
          <a:bodyPr>
            <a:noAutofit/>
          </a:bodyPr>
          <a:lstStyle/>
          <a:p>
            <a:pPr>
              <a:defRPr sz="2250" b="0">
                <a:solidFill>
                  <a:srgbClr val="A9BEE7"/>
                </a:solidFill>
                <a:latin typeface="Calibri"/>
                <a:ea typeface="Calibri"/>
                <a:cs typeface="Calibri"/>
              </a:defRPr>
            </a:pPr>
            <a:r>
              <a:rPr sz="2250" b="0">
                <a:solidFill>
                  <a:srgbClr val="A9BEE7"/>
                </a:solidFill>
                <a:latin typeface="Calibri"/>
                <a:ea typeface="Calibri"/>
                <a:cs typeface="Calibri"/>
              </a:rPr>
              <a:t>14:35–14:50</a:t>
            </a:r>
          </a:p>
          <a:p>
            <a:pPr>
              <a:defRPr sz="2250" b="0">
                <a:solidFill>
                  <a:srgbClr val="A9BEE7"/>
                </a:solidFill>
                <a:latin typeface="Calibri"/>
                <a:ea typeface="Calibri"/>
                <a:cs typeface="Calibri"/>
              </a:defRPr>
            </a:pPr>
            <a:r>
              <a:rPr sz="2250" b="0">
                <a:solidFill>
                  <a:srgbClr val="A9BEE7"/>
                </a:solidFill>
                <a:latin typeface="Calibri"/>
                <a:ea typeface="Calibri"/>
                <a:cs typeface="Calibri"/>
              </a:rPr>
              <a:t>Program 14:50’de Staj ve İME oturumuyla devam edecek</a:t>
            </a:r>
          </a:p>
        </p:txBody>
      </p:sp>
    </p:spTree>
    <p:extLst>
      <p:ext uri="{BB962C8B-B14F-4D97-AF65-F5344CB8AC3E}">
        <p14:creationId xmlns:p14="http://schemas.microsoft.com/office/powerpoint/2010/main" val="3824625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80A95B-AA7C-41A2-9DEF-E481EC06CC77}"/>
              </a:ext>
            </a:extLst>
          </p:cNvPr>
          <p:cNvSpPr>
            <a:spLocks noGrp="1"/>
          </p:cNvSpPr>
          <p:nvPr/>
        </p:nvSpPr>
        <p:spPr>
          <a:xfrm>
            <a:off x="838200" y="3238500"/>
            <a:ext cx="10668000" cy="1047750"/>
          </a:xfrm>
          <a:prstGeom prst="rect">
            <a:avLst/>
          </a:prstGeom>
          <a:noFill/>
          <a:ln w="0">
            <a:noFill/>
          </a:ln>
        </p:spPr>
        <p:txBody>
          <a:bodyPr>
            <a:noAutofit/>
          </a:bodyPr>
          <a:lstStyle/>
          <a:p>
            <a:pPr>
              <a:buNone/>
              <a:defRPr sz="3900" b="0">
                <a:solidFill>
                  <a:srgbClr val="FFFFFF"/>
                </a:solidFill>
                <a:latin typeface="Calibri"/>
                <a:ea typeface="Calibri"/>
                <a:cs typeface="Calibri"/>
              </a:defRPr>
            </a:pPr>
            <a:r>
              <a:rPr sz="3900" b="0">
                <a:solidFill>
                  <a:srgbClr val="FFFFFF"/>
                </a:solidFill>
                <a:latin typeface="Calibri"/>
                <a:ea typeface="Calibri"/>
                <a:cs typeface="Calibri"/>
              </a:rPr>
              <a:t>STAJ VE İME</a:t>
            </a:r>
          </a:p>
        </p:txBody>
      </p:sp>
      <p:sp>
        <p:nvSpPr>
          <p:cNvPr id="2" name="Rectangle 1">
            <a:extLst>
              <a:ext uri="{FF2B5EF4-FFF2-40B4-BE49-F238E27FC236}">
                <a16:creationId xmlns:a16="http://schemas.microsoft.com/office/drawing/2014/main" id="{5D209D8F-2FDE-4790-8329-4C7AD0CD5D65}"/>
              </a:ext>
            </a:extLst>
          </p:cNvPr>
          <p:cNvSpPr>
            <a:spLocks noGrp="1"/>
          </p:cNvSpPr>
          <p:nvPr/>
        </p:nvSpPr>
        <p:spPr>
          <a:xfrm>
            <a:off x="838200" y="4495800"/>
            <a:ext cx="10668000" cy="762000"/>
          </a:xfrm>
          <a:prstGeom prst="rect">
            <a:avLst/>
          </a:prstGeom>
          <a:noFill/>
          <a:ln w="0">
            <a:noFill/>
          </a:ln>
        </p:spPr>
        <p:txBody>
          <a:bodyPr>
            <a:noAutofit/>
          </a:bodyPr>
          <a:lstStyle/>
          <a:p>
            <a:pPr>
              <a:buNone/>
              <a:defRPr sz="2400" b="0">
                <a:solidFill>
                  <a:srgbClr val="A9BEE7"/>
                </a:solidFill>
                <a:latin typeface="Calibri"/>
                <a:ea typeface="Calibri"/>
                <a:cs typeface="Calibri"/>
              </a:defRPr>
            </a:pPr>
            <a:r>
              <a:rPr sz="2400" b="0">
                <a:solidFill>
                  <a:srgbClr val="A9BEE7"/>
                </a:solidFill>
                <a:latin typeface="Calibri"/>
                <a:ea typeface="Calibri"/>
                <a:cs typeface="Calibri"/>
              </a:rPr>
              <a:t>Üniversitede öğrenme, iş yerinde uygulama</a:t>
            </a:r>
          </a:p>
        </p:txBody>
      </p:sp>
    </p:spTree>
    <p:extLst>
      <p:ext uri="{BB962C8B-B14F-4D97-AF65-F5344CB8AC3E}">
        <p14:creationId xmlns:p14="http://schemas.microsoft.com/office/powerpoint/2010/main" val="3824625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Staj ile İME arasındaki fark</a:t>
            </a:r>
            <a:endParaRPr/>
          </a:p>
        </p:txBody>
      </p:sp>
      <p:sp>
        <p:nvSpPr>
          <p:cNvPr id="8" name="Rectangle 7">
            <a:extLst>
              <a:ext uri="{FF2B5EF4-FFF2-40B4-BE49-F238E27FC236}">
                <a16:creationId xmlns:a16="http://schemas.microsoft.com/office/drawing/2014/main" id="{BF1F0ACC-0CD7-4014-87AA-68147986219B}"/>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Zorunlu staj</a:t>
            </a:r>
          </a:p>
        </p:txBody>
      </p:sp>
      <p:sp>
        <p:nvSpPr>
          <p:cNvPr id="9" name="Rectangle 8">
            <a:extLst>
              <a:ext uri="{FF2B5EF4-FFF2-40B4-BE49-F238E27FC236}">
                <a16:creationId xmlns:a16="http://schemas.microsoft.com/office/drawing/2014/main" id="{E1A558AE-50D6-4812-A87D-FC8281AD4891}"/>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Toplam 40 iş günü. Ders dışındaki dönemlerde mesleki deneyim kazandırır.</a:t>
            </a:r>
          </a:p>
        </p:txBody>
      </p:sp>
      <p:sp>
        <p:nvSpPr>
          <p:cNvPr id="10" name="Rectangle 9">
            <a:extLst>
              <a:ext uri="{FF2B5EF4-FFF2-40B4-BE49-F238E27FC236}">
                <a16:creationId xmlns:a16="http://schemas.microsoft.com/office/drawing/2014/main" id="{BBE52450-1ED4-45F7-88DC-64A98B04FD3B}"/>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İşletmede Mesleki Eğitim</a:t>
            </a:r>
          </a:p>
        </p:txBody>
      </p:sp>
      <p:sp>
        <p:nvSpPr>
          <p:cNvPr id="11" name="Rectangle 10">
            <a:extLst>
              <a:ext uri="{FF2B5EF4-FFF2-40B4-BE49-F238E27FC236}">
                <a16:creationId xmlns:a16="http://schemas.microsoft.com/office/drawing/2014/main" id="{8ED68F58-41AB-4533-B1C3-1A3FD182C6D1}"/>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7. veya 8. yarıyılda yürütülen, bir dönem süren uygulamalı eğitimdir.</a:t>
            </a:r>
          </a:p>
        </p:txBody>
      </p:sp>
      <p:sp>
        <p:nvSpPr>
          <p:cNvPr id="12" name="Rectangle 11">
            <a:extLst>
              <a:ext uri="{FF2B5EF4-FFF2-40B4-BE49-F238E27FC236}">
                <a16:creationId xmlns:a16="http://schemas.microsoft.com/office/drawing/2014/main" id="{F72EDD30-C9BB-46C2-8B30-239BC14AFF5E}"/>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İME’ye hazırlık</a:t>
            </a:r>
          </a:p>
        </p:txBody>
      </p:sp>
      <p:sp>
        <p:nvSpPr>
          <p:cNvPr id="13" name="Rectangle 12">
            <a:extLst>
              <a:ext uri="{FF2B5EF4-FFF2-40B4-BE49-F238E27FC236}">
                <a16:creationId xmlns:a16="http://schemas.microsoft.com/office/drawing/2014/main" id="{9ADCBA66-56DA-4A8D-9D0F-F4F6CB3771D8}"/>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Altıncı yarıyıl sonu veya sonrasında GNO en az 1,80 ve kabul edilmiş 40 iş günü staj gerekir.</a:t>
            </a:r>
          </a:p>
        </p:txBody>
      </p:sp>
      <p:sp>
        <p:nvSpPr>
          <p:cNvPr id="14" name="Rectangle 13">
            <a:extLst>
              <a:ext uri="{FF2B5EF4-FFF2-40B4-BE49-F238E27FC236}">
                <a16:creationId xmlns:a16="http://schemas.microsoft.com/office/drawing/2014/main" id="{64CAC753-C933-40B2-A7BB-569D55618858}"/>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Ders kaydı ve değerlendirme</a:t>
            </a:r>
          </a:p>
        </p:txBody>
      </p:sp>
      <p:sp>
        <p:nvSpPr>
          <p:cNvPr id="15" name="Rectangle 14">
            <a:extLst>
              <a:ext uri="{FF2B5EF4-FFF2-40B4-BE49-F238E27FC236}">
                <a16:creationId xmlns:a16="http://schemas.microsoft.com/office/drawing/2014/main" id="{1996C78E-2CE6-464A-9118-2EFAE3CF140E}"/>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Her ikisi ayrı ders ve ayrı süreçtir. İş yerinde bulunmak tek başına dersin başarıyla tamamlanması değildir.</a:t>
            </a:r>
          </a:p>
        </p:txBody>
      </p:sp>
      <p:sp>
        <p:nvSpPr>
          <p:cNvPr id="16" name="Rectangle 15">
            <a:extLst>
              <a:ext uri="{FF2B5EF4-FFF2-40B4-BE49-F238E27FC236}">
                <a16:creationId xmlns:a16="http://schemas.microsoft.com/office/drawing/2014/main" id="{3E5E53BA-E6C6-431C-8DEC-D81E98B265C7}"/>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32</a:t>
            </a:r>
          </a:p>
        </p:txBody>
      </p:sp>
    </p:spTree>
    <p:extLst>
      <p:ext uri="{BB962C8B-B14F-4D97-AF65-F5344CB8AC3E}">
        <p14:creationId xmlns:p14="http://schemas.microsoft.com/office/powerpoint/2010/main" val="3403441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Staj ne zaman ve nerede yapılır?</a:t>
            </a:r>
            <a:endParaRPr/>
          </a:p>
        </p:txBody>
      </p:sp>
      <p:sp>
        <p:nvSpPr>
          <p:cNvPr id="8" name="Rectangle 7">
            <a:extLst>
              <a:ext uri="{FF2B5EF4-FFF2-40B4-BE49-F238E27FC236}">
                <a16:creationId xmlns:a16="http://schemas.microsoft.com/office/drawing/2014/main" id="{6071E5EB-67CF-4D18-A8B0-07E5A96E91C8}"/>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Birinci sınıfın sonundan itibaren</a:t>
            </a:r>
          </a:p>
        </p:txBody>
      </p:sp>
      <p:sp>
        <p:nvSpPr>
          <p:cNvPr id="9" name="Rectangle 8">
            <a:extLst>
              <a:ext uri="{FF2B5EF4-FFF2-40B4-BE49-F238E27FC236}">
                <a16:creationId xmlns:a16="http://schemas.microsoft.com/office/drawing/2014/main" id="{00F9E6EF-1DFD-4A6A-B146-6FAFFC5EDBEE}"/>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İkinci yarıyılın ardından en fazla 20 iş günü staj yapılabilir. Kalan süre sonraki dönemlerde tamamlanır.</a:t>
            </a:r>
          </a:p>
        </p:txBody>
      </p:sp>
      <p:sp>
        <p:nvSpPr>
          <p:cNvPr id="10" name="Rectangle 9">
            <a:extLst>
              <a:ext uri="{FF2B5EF4-FFF2-40B4-BE49-F238E27FC236}">
                <a16:creationId xmlns:a16="http://schemas.microsoft.com/office/drawing/2014/main" id="{1B9A5F17-BBCE-4E14-944F-1F289DA3E94F}"/>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Toplam 40 iş günü</a:t>
            </a:r>
          </a:p>
        </p:txBody>
      </p:sp>
      <p:sp>
        <p:nvSpPr>
          <p:cNvPr id="11" name="Rectangle 10">
            <a:extLst>
              <a:ext uri="{FF2B5EF4-FFF2-40B4-BE49-F238E27FC236}">
                <a16:creationId xmlns:a16="http://schemas.microsoft.com/office/drawing/2014/main" id="{167BB6E7-6D9A-46CB-9E70-28F2A31751D6}"/>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Genel kural en az iki farklı işletmedir. Her başvuru en az 20 iş günü olmalıdır.</a:t>
            </a:r>
          </a:p>
        </p:txBody>
      </p:sp>
      <p:sp>
        <p:nvSpPr>
          <p:cNvPr id="12" name="Rectangle 11">
            <a:extLst>
              <a:ext uri="{FF2B5EF4-FFF2-40B4-BE49-F238E27FC236}">
                <a16:creationId xmlns:a16="http://schemas.microsoft.com/office/drawing/2014/main" id="{7958D35E-583B-44C1-B3D1-6A7B5EE8C3D4}"/>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Uygun işletme</a:t>
            </a:r>
          </a:p>
        </p:txBody>
      </p:sp>
      <p:sp>
        <p:nvSpPr>
          <p:cNvPr id="13" name="Rectangle 12">
            <a:extLst>
              <a:ext uri="{FF2B5EF4-FFF2-40B4-BE49-F238E27FC236}">
                <a16:creationId xmlns:a16="http://schemas.microsoft.com/office/drawing/2014/main" id="{C59B377C-F517-42CA-BD01-8EAF8283B4F0}"/>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Alanınıza uygun çalışma ve alanla ilgili en az bir mühendis bulunmalıdır. Staj yerini öğrenci bulur.</a:t>
            </a:r>
          </a:p>
        </p:txBody>
      </p:sp>
      <p:sp>
        <p:nvSpPr>
          <p:cNvPr id="14" name="Rectangle 13">
            <a:extLst>
              <a:ext uri="{FF2B5EF4-FFF2-40B4-BE49-F238E27FC236}">
                <a16:creationId xmlns:a16="http://schemas.microsoft.com/office/drawing/2014/main" id="{1E43876E-6522-4B54-949E-B4C5D2EDCB82}"/>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Komisyon onayı</a:t>
            </a:r>
          </a:p>
        </p:txBody>
      </p:sp>
      <p:sp>
        <p:nvSpPr>
          <p:cNvPr id="15" name="Rectangle 14">
            <a:extLst>
              <a:ext uri="{FF2B5EF4-FFF2-40B4-BE49-F238E27FC236}">
                <a16:creationId xmlns:a16="http://schemas.microsoft.com/office/drawing/2014/main" id="{3A421770-E39C-42E6-8FAE-2ED4B1713D37}"/>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İş yeri ve takvim uygunluğunu başlamadan kesinleştirin. Ders / sınav olan günlerde staj yapılamaz.</a:t>
            </a:r>
          </a:p>
        </p:txBody>
      </p:sp>
      <p:sp>
        <p:nvSpPr>
          <p:cNvPr id="16" name="Rectangle 15">
            <a:extLst>
              <a:ext uri="{FF2B5EF4-FFF2-40B4-BE49-F238E27FC236}">
                <a16:creationId xmlns:a16="http://schemas.microsoft.com/office/drawing/2014/main" id="{FAEE3C42-43FE-4D06-A724-F642B212F5E8}"/>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33</a:t>
            </a:r>
          </a:p>
        </p:txBody>
      </p:sp>
    </p:spTree>
    <p:extLst>
      <p:ext uri="{BB962C8B-B14F-4D97-AF65-F5344CB8AC3E}">
        <p14:creationId xmlns:p14="http://schemas.microsoft.com/office/powerpoint/2010/main" val="3403441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Staj başvurusu ve sigorta</a:t>
            </a:r>
            <a:endParaRPr/>
          </a:p>
        </p:txBody>
      </p:sp>
      <p:sp>
        <p:nvSpPr>
          <p:cNvPr id="8" name="Rectangle 7">
            <a:extLst>
              <a:ext uri="{FF2B5EF4-FFF2-40B4-BE49-F238E27FC236}">
                <a16:creationId xmlns:a16="http://schemas.microsoft.com/office/drawing/2014/main" id="{1969FBD5-7234-4C2E-A697-BD5A107F1E2A}"/>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İş yeri ve tarihlerin belirlenmesi</a:t>
            </a:r>
          </a:p>
        </p:txBody>
      </p:sp>
      <p:sp>
        <p:nvSpPr>
          <p:cNvPr id="9" name="Rectangle 8">
            <a:extLst>
              <a:ext uri="{FF2B5EF4-FFF2-40B4-BE49-F238E27FC236}">
                <a16:creationId xmlns:a16="http://schemas.microsoft.com/office/drawing/2014/main" id="{073D3CDC-C29D-4F0D-BAF2-4EE622EA7573}"/>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Görev tanımını, mühendis sorumlusunu ve iş günü hesabını komisyonla değerlendirin.</a:t>
            </a:r>
          </a:p>
        </p:txBody>
      </p:sp>
      <p:sp>
        <p:nvSpPr>
          <p:cNvPr id="10" name="Rectangle 9">
            <a:extLst>
              <a:ext uri="{FF2B5EF4-FFF2-40B4-BE49-F238E27FC236}">
                <a16:creationId xmlns:a16="http://schemas.microsoft.com/office/drawing/2014/main" id="{DAFF1C49-C87A-46A4-83F7-B8245C6247CC}"/>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Başvuru belgeleri</a:t>
            </a:r>
          </a:p>
        </p:txBody>
      </p:sp>
      <p:sp>
        <p:nvSpPr>
          <p:cNvPr id="11" name="Rectangle 10">
            <a:extLst>
              <a:ext uri="{FF2B5EF4-FFF2-40B4-BE49-F238E27FC236}">
                <a16:creationId xmlns:a16="http://schemas.microsoft.com/office/drawing/2014/main" id="{F0FD544E-7DE2-4EB2-9E2C-305C7FECFDC3}"/>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Güncel kabul formunu ve duyuruda istenen ekleri hazırlayın. İmza / onayları tamamlayın.</a:t>
            </a:r>
          </a:p>
        </p:txBody>
      </p:sp>
      <p:sp>
        <p:nvSpPr>
          <p:cNvPr id="12" name="Rectangle 11">
            <a:extLst>
              <a:ext uri="{FF2B5EF4-FFF2-40B4-BE49-F238E27FC236}">
                <a16:creationId xmlns:a16="http://schemas.microsoft.com/office/drawing/2014/main" id="{9E338B91-D842-45AD-A9BA-6FE091D64003}"/>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Sigorta işlemleri</a:t>
            </a:r>
          </a:p>
        </p:txBody>
      </p:sp>
      <p:sp>
        <p:nvSpPr>
          <p:cNvPr id="13" name="Rectangle 12">
            <a:extLst>
              <a:ext uri="{FF2B5EF4-FFF2-40B4-BE49-F238E27FC236}">
                <a16:creationId xmlns:a16="http://schemas.microsoft.com/office/drawing/2014/main" id="{4B3E4FE8-AFD0-4C87-9A64-FC8340E92F03}"/>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Evrakı ilan edilen sürede teslim edin. İşe giriş işlemlerini başlamadan kontrol edin.</a:t>
            </a:r>
          </a:p>
        </p:txBody>
      </p:sp>
      <p:sp>
        <p:nvSpPr>
          <p:cNvPr id="14" name="Rectangle 13">
            <a:extLst>
              <a:ext uri="{FF2B5EF4-FFF2-40B4-BE49-F238E27FC236}">
                <a16:creationId xmlns:a16="http://schemas.microsoft.com/office/drawing/2014/main" id="{B37D051B-C693-4055-8805-4EEB9FDA8150}"/>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Değişiklik veya sorun</a:t>
            </a:r>
          </a:p>
        </p:txBody>
      </p:sp>
      <p:sp>
        <p:nvSpPr>
          <p:cNvPr id="15" name="Rectangle 14">
            <a:extLst>
              <a:ext uri="{FF2B5EF4-FFF2-40B4-BE49-F238E27FC236}">
                <a16:creationId xmlns:a16="http://schemas.microsoft.com/office/drawing/2014/main" id="{A29F95E3-006C-43F8-837A-7D4CF999EA52}"/>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İş yeri / tarih değişikliğini, devamsızlığı ve iş kazasını ilgili sorumlulara gecikmeden bildirin.</a:t>
            </a:r>
          </a:p>
        </p:txBody>
      </p:sp>
      <p:sp>
        <p:nvSpPr>
          <p:cNvPr id="16" name="Rectangle 15">
            <a:extLst>
              <a:ext uri="{FF2B5EF4-FFF2-40B4-BE49-F238E27FC236}">
                <a16:creationId xmlns:a16="http://schemas.microsoft.com/office/drawing/2014/main" id="{48E4C967-CE92-4BD6-AA21-381FC187BD40}"/>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34</a:t>
            </a:r>
          </a:p>
        </p:txBody>
      </p:sp>
    </p:spTree>
    <p:extLst>
      <p:ext uri="{BB962C8B-B14F-4D97-AF65-F5344CB8AC3E}">
        <p14:creationId xmlns:p14="http://schemas.microsoft.com/office/powerpoint/2010/main" val="3403441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Staj raporu ve değerlendirme</a:t>
            </a:r>
            <a:endParaRPr/>
          </a:p>
        </p:txBody>
      </p:sp>
      <p:sp>
        <p:nvSpPr>
          <p:cNvPr id="8" name="Rectangle 7">
            <a:extLst>
              <a:ext uri="{FF2B5EF4-FFF2-40B4-BE49-F238E27FC236}">
                <a16:creationId xmlns:a16="http://schemas.microsoft.com/office/drawing/2014/main" id="{E782DCA5-E0E8-4880-A7A6-884C12CD2DED}"/>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Raporun içeriği</a:t>
            </a:r>
          </a:p>
        </p:txBody>
      </p:sp>
      <p:sp>
        <p:nvSpPr>
          <p:cNvPr id="9" name="Rectangle 8">
            <a:extLst>
              <a:ext uri="{FF2B5EF4-FFF2-40B4-BE49-F238E27FC236}">
                <a16:creationId xmlns:a16="http://schemas.microsoft.com/office/drawing/2014/main" id="{386F7886-B2CD-422E-81A0-410158589ED4}"/>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Yaptığınız işi, kullandığınız yöntemleri ve öğrendiklerinizi günlük olarak kendi cümlelerinizle anlatın.</a:t>
            </a:r>
          </a:p>
        </p:txBody>
      </p:sp>
      <p:sp>
        <p:nvSpPr>
          <p:cNvPr id="10" name="Rectangle 9">
            <a:extLst>
              <a:ext uri="{FF2B5EF4-FFF2-40B4-BE49-F238E27FC236}">
                <a16:creationId xmlns:a16="http://schemas.microsoft.com/office/drawing/2014/main" id="{89C8AFB7-0BA1-431B-A4D0-BCF23F03CC72}"/>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İmza ve gizlilik</a:t>
            </a:r>
          </a:p>
        </p:txBody>
      </p:sp>
      <p:sp>
        <p:nvSpPr>
          <p:cNvPr id="11" name="Rectangle 10">
            <a:extLst>
              <a:ext uri="{FF2B5EF4-FFF2-40B4-BE49-F238E27FC236}">
                <a16:creationId xmlns:a16="http://schemas.microsoft.com/office/drawing/2014/main" id="{43023BFE-A831-4BE3-B0BF-A1EF64C73DAD}"/>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Gerekli sayfaları iş yeri sorumlusuna onaylatın. Şirket verisi ve gizli kodu izin almadan paylaşmayın.</a:t>
            </a:r>
          </a:p>
        </p:txBody>
      </p:sp>
      <p:sp>
        <p:nvSpPr>
          <p:cNvPr id="12" name="Rectangle 11">
            <a:extLst>
              <a:ext uri="{FF2B5EF4-FFF2-40B4-BE49-F238E27FC236}">
                <a16:creationId xmlns:a16="http://schemas.microsoft.com/office/drawing/2014/main" id="{48BEDADA-BEC1-4B44-AA18-A0D8C0DE2636}"/>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Teslim ve değerlendirme</a:t>
            </a:r>
          </a:p>
        </p:txBody>
      </p:sp>
      <p:sp>
        <p:nvSpPr>
          <p:cNvPr id="13" name="Rectangle 12">
            <a:extLst>
              <a:ext uri="{FF2B5EF4-FFF2-40B4-BE49-F238E27FC236}">
                <a16:creationId xmlns:a16="http://schemas.microsoft.com/office/drawing/2014/main" id="{CBEF9B0E-5FF1-425C-BA6D-09919B181B70}"/>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Raporu ilan edilen tarihte teslim edin. Komisyonun sınav / görüşme ve düzeltme sürecini takip edin.</a:t>
            </a:r>
          </a:p>
        </p:txBody>
      </p:sp>
      <p:sp>
        <p:nvSpPr>
          <p:cNvPr id="14" name="Rectangle 13">
            <a:extLst>
              <a:ext uri="{FF2B5EF4-FFF2-40B4-BE49-F238E27FC236}">
                <a16:creationId xmlns:a16="http://schemas.microsoft.com/office/drawing/2014/main" id="{5C9ADAE7-ECAC-422E-8BEB-A18B7787EF50}"/>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Sonuç</a:t>
            </a:r>
          </a:p>
        </p:txBody>
      </p:sp>
      <p:sp>
        <p:nvSpPr>
          <p:cNvPr id="15" name="Rectangle 14">
            <a:extLst>
              <a:ext uri="{FF2B5EF4-FFF2-40B4-BE49-F238E27FC236}">
                <a16:creationId xmlns:a16="http://schemas.microsoft.com/office/drawing/2014/main" id="{B6D2EE75-9AC5-46DD-82CE-AC7D6230C22B}"/>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Kabul edilmiş 40 iş günü ve ders kaydıyla YT sonucu oluşur. Eksik gün / evrak / değerlendirme sürecini tamamlayın.</a:t>
            </a:r>
          </a:p>
        </p:txBody>
      </p:sp>
      <p:sp>
        <p:nvSpPr>
          <p:cNvPr id="16" name="Rectangle 15">
            <a:extLst>
              <a:ext uri="{FF2B5EF4-FFF2-40B4-BE49-F238E27FC236}">
                <a16:creationId xmlns:a16="http://schemas.microsoft.com/office/drawing/2014/main" id="{B3A8A6B9-1F78-414E-936E-2FE821F79138}"/>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35</a:t>
            </a:r>
          </a:p>
        </p:txBody>
      </p:sp>
    </p:spTree>
    <p:extLst>
      <p:ext uri="{BB962C8B-B14F-4D97-AF65-F5344CB8AC3E}">
        <p14:creationId xmlns:p14="http://schemas.microsoft.com/office/powerpoint/2010/main" val="3403441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İME başvurusu ve dönem takibi</a:t>
            </a:r>
            <a:endParaRPr/>
          </a:p>
        </p:txBody>
      </p:sp>
      <p:sp>
        <p:nvSpPr>
          <p:cNvPr id="8" name="Rectangle 7">
            <a:extLst>
              <a:ext uri="{FF2B5EF4-FFF2-40B4-BE49-F238E27FC236}">
                <a16:creationId xmlns:a16="http://schemas.microsoft.com/office/drawing/2014/main" id="{153574DD-4674-4987-A5EF-1D0AA8A544BC}"/>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Başvuru öncesi</a:t>
            </a:r>
          </a:p>
        </p:txBody>
      </p:sp>
      <p:sp>
        <p:nvSpPr>
          <p:cNvPr id="9" name="Rectangle 8">
            <a:extLst>
              <a:ext uri="{FF2B5EF4-FFF2-40B4-BE49-F238E27FC236}">
                <a16:creationId xmlns:a16="http://schemas.microsoft.com/office/drawing/2014/main" id="{1B1F1FFB-55D9-4284-85BE-15AA0BC85120}"/>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GNO, staj kabulü ve ders planı kontrol edilir. İşletmenin uygunluğunu İME komisyonu değerlendirir.</a:t>
            </a:r>
          </a:p>
        </p:txBody>
      </p:sp>
      <p:sp>
        <p:nvSpPr>
          <p:cNvPr id="10" name="Rectangle 9">
            <a:extLst>
              <a:ext uri="{FF2B5EF4-FFF2-40B4-BE49-F238E27FC236}">
                <a16:creationId xmlns:a16="http://schemas.microsoft.com/office/drawing/2014/main" id="{CC796853-8165-4F8C-AC80-66666D81C1DC}"/>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MUYS ve kabul evrakı</a:t>
            </a:r>
          </a:p>
        </p:txBody>
      </p:sp>
      <p:sp>
        <p:nvSpPr>
          <p:cNvPr id="11" name="Rectangle 10">
            <a:extLst>
              <a:ext uri="{FF2B5EF4-FFF2-40B4-BE49-F238E27FC236}">
                <a16:creationId xmlns:a16="http://schemas.microsoft.com/office/drawing/2014/main" id="{965E570A-F8F4-48EF-A5CF-AC2EA3E51144}"/>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İşletme kaydı / öğrenci talebi ve güncel kabul belgeleri tamamlanır. İlan edilen birime teslim edilir.</a:t>
            </a:r>
          </a:p>
        </p:txBody>
      </p:sp>
      <p:sp>
        <p:nvSpPr>
          <p:cNvPr id="12" name="Rectangle 11">
            <a:extLst>
              <a:ext uri="{FF2B5EF4-FFF2-40B4-BE49-F238E27FC236}">
                <a16:creationId xmlns:a16="http://schemas.microsoft.com/office/drawing/2014/main" id="{73ABF8CA-195B-4B15-9DFB-F67756C4856B}"/>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2026–2027 güz uygulaması</a:t>
            </a:r>
          </a:p>
        </p:txBody>
      </p:sp>
      <p:sp>
        <p:nvSpPr>
          <p:cNvPr id="13" name="Rectangle 12">
            <a:extLst>
              <a:ext uri="{FF2B5EF4-FFF2-40B4-BE49-F238E27FC236}">
                <a16:creationId xmlns:a16="http://schemas.microsoft.com/office/drawing/2014/main" id="{DC92A0CA-81CF-4657-9159-343C445698D3}"/>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İME başlangıcı 14 Eylül 2026, bitişi 7 Ocak 2027. Bu tarihler yalnızca bu dönem içindir.</a:t>
            </a:r>
          </a:p>
        </p:txBody>
      </p:sp>
      <p:sp>
        <p:nvSpPr>
          <p:cNvPr id="14" name="Rectangle 13">
            <a:extLst>
              <a:ext uri="{FF2B5EF4-FFF2-40B4-BE49-F238E27FC236}">
                <a16:creationId xmlns:a16="http://schemas.microsoft.com/office/drawing/2014/main" id="{15C08F8D-C4A0-486B-A8F9-08F4E09D39AE}"/>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Eğitim boyunca</a:t>
            </a:r>
          </a:p>
        </p:txBody>
      </p:sp>
      <p:sp>
        <p:nvSpPr>
          <p:cNvPr id="15" name="Rectangle 14">
            <a:extLst>
              <a:ext uri="{FF2B5EF4-FFF2-40B4-BE49-F238E27FC236}">
                <a16:creationId xmlns:a16="http://schemas.microsoft.com/office/drawing/2014/main" id="{F007CAD9-60AC-41B0-A358-F5268B9BFE6C}"/>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Çalışma ve iş güvenliği kuralları, devam, ara raporlar ve final değerlendirmesi takip edilir.</a:t>
            </a:r>
          </a:p>
        </p:txBody>
      </p:sp>
      <p:sp>
        <p:nvSpPr>
          <p:cNvPr id="16" name="Rectangle 15">
            <a:extLst>
              <a:ext uri="{FF2B5EF4-FFF2-40B4-BE49-F238E27FC236}">
                <a16:creationId xmlns:a16="http://schemas.microsoft.com/office/drawing/2014/main" id="{A7A8B100-6BDC-4408-A9FA-DA5D1EBB9F87}"/>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36</a:t>
            </a:r>
          </a:p>
        </p:txBody>
      </p:sp>
    </p:spTree>
    <p:extLst>
      <p:ext uri="{BB962C8B-B14F-4D97-AF65-F5344CB8AC3E}">
        <p14:creationId xmlns:p14="http://schemas.microsoft.com/office/powerpoint/2010/main" val="3403441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Staj kaydı ile stajın tamamlanması</a:t>
            </a:r>
            <a:endParaRPr/>
          </a:p>
        </p:txBody>
      </p:sp>
      <p:sp>
        <p:nvSpPr>
          <p:cNvPr id="8" name="Rectangle 7">
            <a:extLst>
              <a:ext uri="{FF2B5EF4-FFF2-40B4-BE49-F238E27FC236}">
                <a16:creationId xmlns:a16="http://schemas.microsoft.com/office/drawing/2014/main" id="{0FC956A7-A4E0-4C60-AFD3-1CD41EAFD0F0}"/>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7. yarıyıl staj dersi</a:t>
            </a:r>
          </a:p>
        </p:txBody>
      </p:sp>
      <p:sp>
        <p:nvSpPr>
          <p:cNvPr id="9" name="Rectangle 8">
            <a:extLst>
              <a:ext uri="{FF2B5EF4-FFF2-40B4-BE49-F238E27FC236}">
                <a16:creationId xmlns:a16="http://schemas.microsoft.com/office/drawing/2014/main" id="{92BC0498-FE5C-422D-97A8-FAD9AFD8FA50}"/>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İME’yi o dönem almasa da öğrenci Staj dersini seçer. Alt dönem yüküyle AKTS’nin dolması istisnadır.</a:t>
            </a:r>
          </a:p>
        </p:txBody>
      </p:sp>
      <p:sp>
        <p:nvSpPr>
          <p:cNvPr id="10" name="Rectangle 9">
            <a:extLst>
              <a:ext uri="{FF2B5EF4-FFF2-40B4-BE49-F238E27FC236}">
                <a16:creationId xmlns:a16="http://schemas.microsoft.com/office/drawing/2014/main" id="{E018013D-2C59-4CB0-A1C5-458C018F00C7}"/>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Stajı daha önce hiç seçmeyen öğrenci</a:t>
            </a:r>
          </a:p>
        </p:txBody>
      </p:sp>
      <p:sp>
        <p:nvSpPr>
          <p:cNvPr id="11" name="Rectangle 10">
            <a:extLst>
              <a:ext uri="{FF2B5EF4-FFF2-40B4-BE49-F238E27FC236}">
                <a16:creationId xmlns:a16="http://schemas.microsoft.com/office/drawing/2014/main" id="{706A13FE-F263-432F-A5DE-369F7B2EA87E}"/>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Sistemde Staj ve İME birlikte seçilebilir. İME için staj yükümlülüğünün tamamlanması yine gerekir.</a:t>
            </a:r>
          </a:p>
        </p:txBody>
      </p:sp>
      <p:sp>
        <p:nvSpPr>
          <p:cNvPr id="12" name="Rectangle 11">
            <a:extLst>
              <a:ext uri="{FF2B5EF4-FFF2-40B4-BE49-F238E27FC236}">
                <a16:creationId xmlns:a16="http://schemas.microsoft.com/office/drawing/2014/main" id="{47A99529-3DB8-46CD-88EB-29C5BC997CE3}"/>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Sistemde E görünen staj</a:t>
            </a:r>
          </a:p>
        </p:txBody>
      </p:sp>
      <p:sp>
        <p:nvSpPr>
          <p:cNvPr id="13" name="Rectangle 12">
            <a:extLst>
              <a:ext uri="{FF2B5EF4-FFF2-40B4-BE49-F238E27FC236}">
                <a16:creationId xmlns:a16="http://schemas.microsoft.com/office/drawing/2014/main" id="{F9A5E3B8-E500-4A73-88D5-4275655CDB05}"/>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Rapor ve değerlendirme tamamlanmalı, gerekli not düzeltmesi takip edilmelidir.</a:t>
            </a:r>
          </a:p>
        </p:txBody>
      </p:sp>
      <p:sp>
        <p:nvSpPr>
          <p:cNvPr id="14" name="Rectangle 13">
            <a:extLst>
              <a:ext uri="{FF2B5EF4-FFF2-40B4-BE49-F238E27FC236}">
                <a16:creationId xmlns:a16="http://schemas.microsoft.com/office/drawing/2014/main" id="{24897D2F-F7DE-430F-B9A9-8957113349C8}"/>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Önemli ayrım</a:t>
            </a:r>
          </a:p>
        </p:txBody>
      </p:sp>
      <p:sp>
        <p:nvSpPr>
          <p:cNvPr id="15" name="Rectangle 14">
            <a:extLst>
              <a:ext uri="{FF2B5EF4-FFF2-40B4-BE49-F238E27FC236}">
                <a16:creationId xmlns:a16="http://schemas.microsoft.com/office/drawing/2014/main" id="{0E77CC32-007E-42C3-8E74-1E4EDDA9D2C0}"/>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Sistemin ders seçimine izin vermesi, eksik stajla İME yapma hakkı vermez.</a:t>
            </a:r>
          </a:p>
        </p:txBody>
      </p:sp>
      <p:sp>
        <p:nvSpPr>
          <p:cNvPr id="16" name="Rectangle 15">
            <a:extLst>
              <a:ext uri="{FF2B5EF4-FFF2-40B4-BE49-F238E27FC236}">
                <a16:creationId xmlns:a16="http://schemas.microsoft.com/office/drawing/2014/main" id="{33C05005-A65F-4BE4-A2A1-93FA20AD818A}"/>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37</a:t>
            </a:r>
          </a:p>
        </p:txBody>
      </p:sp>
    </p:spTree>
    <p:extLst>
      <p:ext uri="{BB962C8B-B14F-4D97-AF65-F5344CB8AC3E}">
        <p14:creationId xmlns:p14="http://schemas.microsoft.com/office/powerpoint/2010/main" val="3403441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A89EF9C-E089-443F-BE07-90F995F65BDF}"/>
              </a:ext>
            </a:extLst>
          </p:cNvPr>
          <p:cNvSpPr>
            <a:spLocks noGrp="1"/>
          </p:cNvSpPr>
          <p:nvPr/>
        </p:nvSpPr>
        <p:spPr>
          <a:xfrm>
            <a:off x="838200" y="3238500"/>
            <a:ext cx="10668000" cy="1047750"/>
          </a:xfrm>
          <a:prstGeom prst="rect">
            <a:avLst/>
          </a:prstGeom>
          <a:noFill/>
          <a:ln w="0">
            <a:noFill/>
          </a:ln>
        </p:spPr>
        <p:txBody>
          <a:bodyPr>
            <a:noAutofit/>
          </a:bodyPr>
          <a:lstStyle/>
          <a:p>
            <a:pPr>
              <a:buNone/>
              <a:defRPr sz="3900" b="0">
                <a:solidFill>
                  <a:srgbClr val="FFFFFF"/>
                </a:solidFill>
                <a:latin typeface="Calibri"/>
                <a:ea typeface="Calibri"/>
                <a:cs typeface="Calibri"/>
              </a:defRPr>
            </a:pPr>
            <a:r>
              <a:rPr lang="tr-TR" sz="3900" dirty="0">
                <a:solidFill>
                  <a:srgbClr val="FFFFFF"/>
                </a:solidFill>
                <a:latin typeface="Calibri"/>
                <a:ea typeface="Calibri"/>
                <a:cs typeface="Calibri"/>
              </a:rPr>
              <a:t>ÖDEV VE PROJELERE DAİR</a:t>
            </a:r>
            <a:endParaRPr sz="3900" b="0" dirty="0">
              <a:solidFill>
                <a:srgbClr val="FFFFFF"/>
              </a:solidFill>
              <a:latin typeface="Calibri"/>
              <a:ea typeface="Calibri"/>
              <a:cs typeface="Calibri"/>
            </a:endParaRPr>
          </a:p>
        </p:txBody>
      </p:sp>
    </p:spTree>
    <p:extLst>
      <p:ext uri="{BB962C8B-B14F-4D97-AF65-F5344CB8AC3E}">
        <p14:creationId xmlns:p14="http://schemas.microsoft.com/office/powerpoint/2010/main" val="3824625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lang="en-US" sz="2400" dirty="0">
                <a:solidFill>
                  <a:srgbClr val="FFFFFF"/>
                </a:solidFill>
                <a:latin typeface="Calibri"/>
                <a:ea typeface="Calibri"/>
                <a:cs typeface="Calibri"/>
              </a:rPr>
              <a:t>Ödev </a:t>
            </a:r>
            <a:r>
              <a:rPr lang="en-US" sz="2400" dirty="0" err="1">
                <a:solidFill>
                  <a:srgbClr val="FFFFFF"/>
                </a:solidFill>
                <a:latin typeface="Calibri"/>
                <a:ea typeface="Calibri"/>
                <a:cs typeface="Calibri"/>
              </a:rPr>
              <a:t>ve</a:t>
            </a:r>
            <a:r>
              <a:rPr lang="en-US" sz="2400" dirty="0">
                <a:solidFill>
                  <a:srgbClr val="FFFFFF"/>
                </a:solidFill>
                <a:latin typeface="Calibri"/>
                <a:ea typeface="Calibri"/>
                <a:cs typeface="Calibri"/>
              </a:rPr>
              <a:t> </a:t>
            </a:r>
            <a:r>
              <a:rPr lang="en-US" sz="2400" dirty="0" err="1">
                <a:solidFill>
                  <a:srgbClr val="FFFFFF"/>
                </a:solidFill>
                <a:latin typeface="Calibri"/>
                <a:ea typeface="Calibri"/>
                <a:cs typeface="Calibri"/>
              </a:rPr>
              <a:t>Projelere</a:t>
            </a:r>
            <a:r>
              <a:rPr lang="en-US" sz="2400" dirty="0">
                <a:solidFill>
                  <a:srgbClr val="FFFFFF"/>
                </a:solidFill>
                <a:latin typeface="Calibri"/>
                <a:ea typeface="Calibri"/>
                <a:cs typeface="Calibri"/>
              </a:rPr>
              <a:t> Dair</a:t>
            </a:r>
            <a:endParaRPr dirty="0"/>
          </a:p>
        </p:txBody>
      </p:sp>
      <p:sp>
        <p:nvSpPr>
          <p:cNvPr id="8" name="Rectangle 7">
            <a:extLst>
              <a:ext uri="{FF2B5EF4-FFF2-40B4-BE49-F238E27FC236}">
                <a16:creationId xmlns:a16="http://schemas.microsoft.com/office/drawing/2014/main" id="{1FD58B19-9721-433F-82DE-59F34368A268}"/>
              </a:ext>
            </a:extLst>
          </p:cNvPr>
          <p:cNvSpPr>
            <a:spLocks noGrp="1"/>
          </p:cNvSpPr>
          <p:nvPr/>
        </p:nvSpPr>
        <p:spPr>
          <a:xfrm>
            <a:off x="762000" y="16097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lang="en-US" sz="2250" b="1" dirty="0">
                <a:solidFill>
                  <a:srgbClr val="003D9F"/>
                </a:solidFill>
                <a:latin typeface="Calibri"/>
                <a:ea typeface="Calibri"/>
                <a:cs typeface="Calibri"/>
              </a:rPr>
              <a:t>Sahihlik </a:t>
            </a:r>
            <a:r>
              <a:rPr lang="en-US" sz="2250" b="1" dirty="0" err="1">
                <a:solidFill>
                  <a:srgbClr val="003D9F"/>
                </a:solidFill>
                <a:latin typeface="Calibri"/>
                <a:ea typeface="Calibri"/>
                <a:cs typeface="Calibri"/>
              </a:rPr>
              <a:t>ve</a:t>
            </a:r>
            <a:r>
              <a:rPr lang="en-US" sz="2250" b="1" dirty="0">
                <a:solidFill>
                  <a:srgbClr val="003D9F"/>
                </a:solidFill>
                <a:latin typeface="Calibri"/>
                <a:ea typeface="Calibri"/>
                <a:cs typeface="Calibri"/>
              </a:rPr>
              <a:t> </a:t>
            </a:r>
            <a:r>
              <a:rPr lang="en-US" sz="2250" b="1" dirty="0" err="1">
                <a:solidFill>
                  <a:srgbClr val="003D9F"/>
                </a:solidFill>
                <a:latin typeface="Calibri"/>
                <a:ea typeface="Calibri"/>
                <a:cs typeface="Calibri"/>
              </a:rPr>
              <a:t>aslîlik</a:t>
            </a:r>
            <a:r>
              <a:rPr lang="en-US" sz="2250" b="1" dirty="0">
                <a:solidFill>
                  <a:srgbClr val="003D9F"/>
                </a:solidFill>
                <a:latin typeface="Calibri"/>
                <a:ea typeface="Calibri"/>
                <a:cs typeface="Calibri"/>
              </a:rPr>
              <a:t> (</a:t>
            </a:r>
            <a:r>
              <a:rPr lang="en-US" sz="2250" b="1" dirty="0" err="1">
                <a:solidFill>
                  <a:srgbClr val="003D9F"/>
                </a:solidFill>
                <a:latin typeface="Calibri"/>
                <a:ea typeface="Calibri"/>
                <a:cs typeface="Calibri"/>
              </a:rPr>
              <a:t>özgünlük</a:t>
            </a:r>
            <a:r>
              <a:rPr lang="en-US" sz="2250" b="1" dirty="0">
                <a:solidFill>
                  <a:srgbClr val="003D9F"/>
                </a:solidFill>
                <a:latin typeface="Calibri"/>
                <a:ea typeface="Calibri"/>
                <a:cs typeface="Calibri"/>
              </a:rPr>
              <a:t>)</a:t>
            </a:r>
            <a:endParaRPr sz="2250" b="1" dirty="0">
              <a:solidFill>
                <a:srgbClr val="003D9F"/>
              </a:solidFill>
              <a:latin typeface="Calibri"/>
              <a:ea typeface="Calibri"/>
              <a:cs typeface="Calibri"/>
            </a:endParaRPr>
          </a:p>
        </p:txBody>
      </p:sp>
      <p:sp>
        <p:nvSpPr>
          <p:cNvPr id="10" name="Rectangle 9">
            <a:extLst>
              <a:ext uri="{FF2B5EF4-FFF2-40B4-BE49-F238E27FC236}">
                <a16:creationId xmlns:a16="http://schemas.microsoft.com/office/drawing/2014/main" id="{6BEFE967-BED6-43E7-88A8-482FFF5083C9}"/>
              </a:ext>
            </a:extLst>
          </p:cNvPr>
          <p:cNvSpPr>
            <a:spLocks noGrp="1"/>
          </p:cNvSpPr>
          <p:nvPr/>
        </p:nvSpPr>
        <p:spPr>
          <a:xfrm>
            <a:off x="762000" y="27146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lang="en-US" sz="2250" b="1" dirty="0" err="1">
                <a:solidFill>
                  <a:srgbClr val="003D9F"/>
                </a:solidFill>
                <a:latin typeface="Calibri"/>
                <a:ea typeface="Calibri"/>
                <a:cs typeface="Calibri"/>
              </a:rPr>
              <a:t>Atıf</a:t>
            </a:r>
            <a:r>
              <a:rPr lang="en-US" sz="2250" b="1" dirty="0">
                <a:solidFill>
                  <a:srgbClr val="003D9F"/>
                </a:solidFill>
                <a:latin typeface="Calibri"/>
                <a:ea typeface="Calibri"/>
                <a:cs typeface="Calibri"/>
              </a:rPr>
              <a:t> </a:t>
            </a:r>
            <a:r>
              <a:rPr lang="en-US" sz="2250" b="1" dirty="0" err="1">
                <a:solidFill>
                  <a:srgbClr val="003D9F"/>
                </a:solidFill>
                <a:latin typeface="Calibri"/>
                <a:ea typeface="Calibri"/>
                <a:cs typeface="Calibri"/>
              </a:rPr>
              <a:t>ve</a:t>
            </a:r>
            <a:r>
              <a:rPr lang="en-US" sz="2250" b="1" dirty="0">
                <a:solidFill>
                  <a:srgbClr val="003D9F"/>
                </a:solidFill>
                <a:latin typeface="Calibri"/>
                <a:ea typeface="Calibri"/>
                <a:cs typeface="Calibri"/>
              </a:rPr>
              <a:t> </a:t>
            </a:r>
            <a:r>
              <a:rPr lang="en-US" sz="2250" b="1" dirty="0" err="1">
                <a:solidFill>
                  <a:srgbClr val="003D9F"/>
                </a:solidFill>
                <a:latin typeface="Calibri"/>
                <a:ea typeface="Calibri"/>
                <a:cs typeface="Calibri"/>
              </a:rPr>
              <a:t>menbalar</a:t>
            </a:r>
            <a:r>
              <a:rPr lang="en-US" sz="2250" b="1" dirty="0">
                <a:solidFill>
                  <a:srgbClr val="003D9F"/>
                </a:solidFill>
                <a:latin typeface="Calibri"/>
                <a:ea typeface="Calibri"/>
                <a:cs typeface="Calibri"/>
              </a:rPr>
              <a:t> (</a:t>
            </a:r>
            <a:r>
              <a:rPr lang="en-US" sz="2250" b="1" dirty="0" err="1">
                <a:solidFill>
                  <a:srgbClr val="003D9F"/>
                </a:solidFill>
                <a:latin typeface="Calibri"/>
                <a:ea typeface="Calibri"/>
                <a:cs typeface="Calibri"/>
              </a:rPr>
              <a:t>kaynaklar</a:t>
            </a:r>
            <a:r>
              <a:rPr lang="en-US" sz="2250" b="1" dirty="0">
                <a:solidFill>
                  <a:srgbClr val="003D9F"/>
                </a:solidFill>
                <a:latin typeface="Calibri"/>
                <a:ea typeface="Calibri"/>
                <a:cs typeface="Calibri"/>
              </a:rPr>
              <a:t>)</a:t>
            </a:r>
            <a:endParaRPr sz="2250" b="1" dirty="0">
              <a:solidFill>
                <a:srgbClr val="003D9F"/>
              </a:solidFill>
              <a:latin typeface="Calibri"/>
              <a:ea typeface="Calibri"/>
              <a:cs typeface="Calibri"/>
            </a:endParaRPr>
          </a:p>
        </p:txBody>
      </p:sp>
      <p:sp>
        <p:nvSpPr>
          <p:cNvPr id="12" name="Rectangle 11">
            <a:extLst>
              <a:ext uri="{FF2B5EF4-FFF2-40B4-BE49-F238E27FC236}">
                <a16:creationId xmlns:a16="http://schemas.microsoft.com/office/drawing/2014/main" id="{74081165-FA96-4367-A3A5-30BAB17FD679}"/>
              </a:ext>
            </a:extLst>
          </p:cNvPr>
          <p:cNvSpPr>
            <a:spLocks noGrp="1"/>
          </p:cNvSpPr>
          <p:nvPr/>
        </p:nvSpPr>
        <p:spPr>
          <a:xfrm>
            <a:off x="762000" y="38195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lang="en-US" sz="2250" b="1" dirty="0" err="1">
                <a:solidFill>
                  <a:srgbClr val="003D9F"/>
                </a:solidFill>
                <a:latin typeface="Calibri"/>
                <a:ea typeface="Calibri"/>
                <a:cs typeface="Calibri"/>
              </a:rPr>
              <a:t>Esaslı</a:t>
            </a:r>
            <a:r>
              <a:rPr lang="en-US" sz="2250" b="1" dirty="0">
                <a:solidFill>
                  <a:srgbClr val="003D9F"/>
                </a:solidFill>
                <a:latin typeface="Calibri"/>
                <a:ea typeface="Calibri"/>
                <a:cs typeface="Calibri"/>
              </a:rPr>
              <a:t> tahsil </a:t>
            </a:r>
            <a:r>
              <a:rPr lang="en-US" sz="2250" b="1" dirty="0" err="1">
                <a:solidFill>
                  <a:srgbClr val="003D9F"/>
                </a:solidFill>
                <a:latin typeface="Calibri"/>
                <a:ea typeface="Calibri"/>
                <a:cs typeface="Calibri"/>
              </a:rPr>
              <a:t>için</a:t>
            </a:r>
            <a:r>
              <a:rPr lang="en-US" sz="2250" b="1" dirty="0">
                <a:solidFill>
                  <a:srgbClr val="003D9F"/>
                </a:solidFill>
                <a:latin typeface="Calibri"/>
                <a:ea typeface="Calibri"/>
                <a:cs typeface="Calibri"/>
              </a:rPr>
              <a:t> </a:t>
            </a:r>
            <a:r>
              <a:rPr lang="en-US" sz="2250" b="1" dirty="0" err="1">
                <a:solidFill>
                  <a:srgbClr val="003D9F"/>
                </a:solidFill>
                <a:latin typeface="Calibri"/>
                <a:ea typeface="Calibri"/>
                <a:cs typeface="Calibri"/>
              </a:rPr>
              <a:t>yapay</a:t>
            </a:r>
            <a:r>
              <a:rPr lang="en-US" sz="2250" b="1" dirty="0">
                <a:solidFill>
                  <a:srgbClr val="003D9F"/>
                </a:solidFill>
                <a:latin typeface="Calibri"/>
                <a:ea typeface="Calibri"/>
                <a:cs typeface="Calibri"/>
              </a:rPr>
              <a:t> </a:t>
            </a:r>
            <a:r>
              <a:rPr lang="en-US" sz="2250" b="1" dirty="0" err="1">
                <a:solidFill>
                  <a:srgbClr val="003D9F"/>
                </a:solidFill>
                <a:latin typeface="Calibri"/>
                <a:ea typeface="Calibri"/>
                <a:cs typeface="Calibri"/>
              </a:rPr>
              <a:t>zekâ</a:t>
            </a:r>
            <a:endParaRPr sz="2250" b="1" dirty="0">
              <a:solidFill>
                <a:srgbClr val="003D9F"/>
              </a:solidFill>
              <a:latin typeface="Calibri"/>
              <a:ea typeface="Calibri"/>
              <a:cs typeface="Calibri"/>
            </a:endParaRPr>
          </a:p>
        </p:txBody>
      </p:sp>
      <p:sp>
        <p:nvSpPr>
          <p:cNvPr id="16" name="Rectangle 15">
            <a:extLst>
              <a:ext uri="{FF2B5EF4-FFF2-40B4-BE49-F238E27FC236}">
                <a16:creationId xmlns:a16="http://schemas.microsoft.com/office/drawing/2014/main" id="{C799FA0E-804B-4DD7-8BF0-92439DA7A414}"/>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41</a:t>
            </a:r>
          </a:p>
        </p:txBody>
      </p:sp>
    </p:spTree>
    <p:extLst>
      <p:ext uri="{BB962C8B-B14F-4D97-AF65-F5344CB8AC3E}">
        <p14:creationId xmlns:p14="http://schemas.microsoft.com/office/powerpoint/2010/main" val="3403441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6757E0A-4FC4-4CA9-95C7-BF28DF9EB9E5}"/>
              </a:ext>
            </a:extLst>
          </p:cNvPr>
          <p:cNvSpPr>
            <a:spLocks noGrp="1"/>
          </p:cNvSpPr>
          <p:nvPr/>
        </p:nvSpPr>
        <p:spPr>
          <a:xfrm>
            <a:off x="838200" y="3238500"/>
            <a:ext cx="10668000" cy="1047750"/>
          </a:xfrm>
          <a:prstGeom prst="rect">
            <a:avLst/>
          </a:prstGeom>
          <a:noFill/>
          <a:ln w="0">
            <a:noFill/>
          </a:ln>
        </p:spPr>
        <p:txBody>
          <a:bodyPr>
            <a:noAutofit/>
          </a:bodyPr>
          <a:lstStyle/>
          <a:p>
            <a:pPr>
              <a:defRPr sz="3900" b="0">
                <a:solidFill>
                  <a:srgbClr val="FFFFFF"/>
                </a:solidFill>
                <a:latin typeface="Calibri"/>
                <a:ea typeface="Calibri"/>
                <a:cs typeface="Calibri"/>
              </a:defRPr>
            </a:pPr>
            <a:r>
              <a:rPr sz="3900" b="0">
                <a:solidFill>
                  <a:srgbClr val="FFFFFF"/>
                </a:solidFill>
                <a:latin typeface="Calibri"/>
                <a:ea typeface="Calibri"/>
                <a:cs typeface="Calibri"/>
              </a:rPr>
              <a:t>DİSİPLİN VE SINAV KURALLARI</a:t>
            </a:r>
          </a:p>
        </p:txBody>
      </p:sp>
      <p:sp>
        <p:nvSpPr>
          <p:cNvPr id="2" name="Rectangle 1">
            <a:extLst>
              <a:ext uri="{FF2B5EF4-FFF2-40B4-BE49-F238E27FC236}">
                <a16:creationId xmlns:a16="http://schemas.microsoft.com/office/drawing/2014/main" id="{CC190275-93C2-4E35-AF0C-8A371A82D7B1}"/>
              </a:ext>
            </a:extLst>
          </p:cNvPr>
          <p:cNvSpPr>
            <a:spLocks noGrp="1"/>
          </p:cNvSpPr>
          <p:nvPr/>
        </p:nvSpPr>
        <p:spPr>
          <a:xfrm>
            <a:off x="838200" y="4495800"/>
            <a:ext cx="10668000" cy="762000"/>
          </a:xfrm>
          <a:prstGeom prst="rect">
            <a:avLst/>
          </a:prstGeom>
          <a:noFill/>
          <a:ln w="0">
            <a:noFill/>
          </a:ln>
        </p:spPr>
        <p:txBody>
          <a:bodyPr>
            <a:noAutofit/>
          </a:bodyPr>
          <a:lstStyle/>
          <a:p>
            <a:pPr>
              <a:defRPr sz="2400" b="0">
                <a:solidFill>
                  <a:srgbClr val="A9BEE7"/>
                </a:solidFill>
                <a:latin typeface="Calibri"/>
                <a:ea typeface="Calibri"/>
                <a:cs typeface="Calibri"/>
              </a:defRPr>
            </a:pPr>
            <a:r>
              <a:rPr sz="2400" b="0">
                <a:solidFill>
                  <a:srgbClr val="A9BEE7"/>
                </a:solidFill>
                <a:latin typeface="Calibri"/>
                <a:ea typeface="Calibri"/>
                <a:cs typeface="Calibri"/>
              </a:rPr>
              <a:t>İletişim, öğrenci sorumlulukları ve ihlallerin sonuçları</a:t>
            </a:r>
          </a:p>
        </p:txBody>
      </p:sp>
    </p:spTree>
    <p:extLst>
      <p:ext uri="{BB962C8B-B14F-4D97-AF65-F5344CB8AC3E}">
        <p14:creationId xmlns:p14="http://schemas.microsoft.com/office/powerpoint/2010/main" val="3240160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BC8505-6810-42B2-A210-D4A5A332CEA1}"/>
              </a:ext>
            </a:extLst>
          </p:cNvPr>
          <p:cNvSpPr>
            <a:spLocks noGrp="1"/>
          </p:cNvSpPr>
          <p:nvPr/>
        </p:nvSpPr>
        <p:spPr>
          <a:xfrm>
            <a:off x="481203" y="178213"/>
            <a:ext cx="10084499" cy="665131"/>
          </a:xfrm>
          <a:prstGeom prst="rect">
            <a:avLst/>
          </a:prstGeom>
          <a:noFill/>
          <a:ln w="0">
            <a:noFill/>
          </a:ln>
        </p:spPr>
        <p:txBody>
          <a:bodyPr>
            <a:noAutofit/>
          </a:bodyPr>
          <a:lstStyle/>
          <a:p>
            <a:pPr>
              <a:defRPr sz="2400" b="0">
                <a:solidFill>
                  <a:srgbClr val="FFFFFF"/>
                </a:solidFill>
                <a:latin typeface="Calibri"/>
                <a:ea typeface="Calibri"/>
                <a:cs typeface="Calibri"/>
              </a:defRPr>
            </a:pPr>
            <a:r>
              <a:rPr sz="2400" b="0">
                <a:solidFill>
                  <a:srgbClr val="FFFFFF"/>
                </a:solidFill>
                <a:latin typeface="Calibri"/>
                <a:ea typeface="Calibri"/>
                <a:cs typeface="Calibri"/>
              </a:rPr>
              <a:t>Sınav öncesinde</a:t>
            </a:r>
          </a:p>
        </p:txBody>
      </p:sp>
      <p:sp>
        <p:nvSpPr>
          <p:cNvPr id="2" name="Rectangle 1">
            <a:extLst>
              <a:ext uri="{FF2B5EF4-FFF2-40B4-BE49-F238E27FC236}">
                <a16:creationId xmlns:a16="http://schemas.microsoft.com/office/drawing/2014/main" id="{2D70B37B-FB73-4D69-94C1-F3EBC0E8B27F}"/>
              </a:ext>
            </a:extLst>
          </p:cNvPr>
          <p:cNvSpPr>
            <a:spLocks noGrp="1"/>
          </p:cNvSpPr>
          <p:nvPr/>
        </p:nvSpPr>
        <p:spPr>
          <a:xfrm>
            <a:off x="762000" y="13811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Salon ve saat</a:t>
            </a:r>
          </a:p>
        </p:txBody>
      </p:sp>
      <p:sp>
        <p:nvSpPr>
          <p:cNvPr id="3" name="Rectangle 2">
            <a:extLst>
              <a:ext uri="{FF2B5EF4-FFF2-40B4-BE49-F238E27FC236}">
                <a16:creationId xmlns:a16="http://schemas.microsoft.com/office/drawing/2014/main" id="{5309F0FF-DC85-4F4C-96C1-CA602C763BDF}"/>
              </a:ext>
            </a:extLst>
          </p:cNvPr>
          <p:cNvSpPr>
            <a:spLocks noGrp="1"/>
          </p:cNvSpPr>
          <p:nvPr/>
        </p:nvSpPr>
        <p:spPr>
          <a:xfrm>
            <a:off x="762000" y="17907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Doğru salonda 10 dakika önce hazır olun. İlk 15 dakikada gelen öğrenci sınava alınır, ek süre verilmez.</a:t>
            </a:r>
          </a:p>
        </p:txBody>
      </p:sp>
      <p:sp>
        <p:nvSpPr>
          <p:cNvPr id="4" name="Rectangle 3">
            <a:extLst>
              <a:ext uri="{FF2B5EF4-FFF2-40B4-BE49-F238E27FC236}">
                <a16:creationId xmlns:a16="http://schemas.microsoft.com/office/drawing/2014/main" id="{B8D9A6D2-964A-4156-9C7F-80FB04CCB892}"/>
              </a:ext>
            </a:extLst>
          </p:cNvPr>
          <p:cNvSpPr>
            <a:spLocks noGrp="1"/>
          </p:cNvSpPr>
          <p:nvPr/>
        </p:nvSpPr>
        <p:spPr>
          <a:xfrm>
            <a:off x="762000" y="24860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Kimlik ve izinli malzemeler</a:t>
            </a:r>
          </a:p>
        </p:txBody>
      </p:sp>
      <p:sp>
        <p:nvSpPr>
          <p:cNvPr id="5" name="Rectangle 4">
            <a:extLst>
              <a:ext uri="{FF2B5EF4-FFF2-40B4-BE49-F238E27FC236}">
                <a16:creationId xmlns:a16="http://schemas.microsoft.com/office/drawing/2014/main" id="{B88F332A-91A4-4D9B-9680-3A17C701F207}"/>
              </a:ext>
            </a:extLst>
          </p:cNvPr>
          <p:cNvSpPr>
            <a:spLocks noGrp="1"/>
          </p:cNvSpPr>
          <p:nvPr/>
        </p:nvSpPr>
        <p:spPr>
          <a:xfrm>
            <a:off x="762000" y="28956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Öğrenci kimliği veya onaylı öğrenci belgesi olmadan sınava alınmazsınız. Yalnızca izin verilen kaynak ve araçları getirin.</a:t>
            </a:r>
          </a:p>
        </p:txBody>
      </p:sp>
      <p:sp>
        <p:nvSpPr>
          <p:cNvPr id="6" name="Rectangle 5">
            <a:extLst>
              <a:ext uri="{FF2B5EF4-FFF2-40B4-BE49-F238E27FC236}">
                <a16:creationId xmlns:a16="http://schemas.microsoft.com/office/drawing/2014/main" id="{4334B3A2-C7B6-4A35-A1CE-D684DEB7CC47}"/>
              </a:ext>
            </a:extLst>
          </p:cNvPr>
          <p:cNvSpPr>
            <a:spLocks noGrp="1"/>
          </p:cNvSpPr>
          <p:nvPr/>
        </p:nvSpPr>
        <p:spPr>
          <a:xfrm>
            <a:off x="762000" y="35909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Telefon ve akıllı cihazlar</a:t>
            </a:r>
          </a:p>
        </p:txBody>
      </p:sp>
      <p:sp>
        <p:nvSpPr>
          <p:cNvPr id="7" name="Rectangle 6">
            <a:extLst>
              <a:ext uri="{FF2B5EF4-FFF2-40B4-BE49-F238E27FC236}">
                <a16:creationId xmlns:a16="http://schemas.microsoft.com/office/drawing/2014/main" id="{D4723FB7-3361-4389-A566-E440378C24FD}"/>
              </a:ext>
            </a:extLst>
          </p:cNvPr>
          <p:cNvSpPr>
            <a:spLocks noGrp="1"/>
          </p:cNvSpPr>
          <p:nvPr/>
        </p:nvSpPr>
        <p:spPr>
          <a:xfrm>
            <a:off x="762000" y="40005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Telefon, akıllı saat ve kulaklık gibi cihazları kapatıp gözetmenin belirlediği alana bırakın. Kapalı olsa da üzerinizde tutmayın.</a:t>
            </a:r>
          </a:p>
        </p:txBody>
      </p:sp>
      <p:sp>
        <p:nvSpPr>
          <p:cNvPr id="8" name="Rectangle 7">
            <a:extLst>
              <a:ext uri="{FF2B5EF4-FFF2-40B4-BE49-F238E27FC236}">
                <a16:creationId xmlns:a16="http://schemas.microsoft.com/office/drawing/2014/main" id="{7EFE755F-A0C8-43DD-BAE3-A28E6881AEA3}"/>
              </a:ext>
            </a:extLst>
          </p:cNvPr>
          <p:cNvSpPr>
            <a:spLocks noGrp="1"/>
          </p:cNvSpPr>
          <p:nvPr/>
        </p:nvSpPr>
        <p:spPr>
          <a:xfrm>
            <a:off x="762000" y="46958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Sıra ve oturma düzeni</a:t>
            </a:r>
          </a:p>
        </p:txBody>
      </p:sp>
      <p:sp>
        <p:nvSpPr>
          <p:cNvPr id="9" name="Rectangle 8">
            <a:extLst>
              <a:ext uri="{FF2B5EF4-FFF2-40B4-BE49-F238E27FC236}">
                <a16:creationId xmlns:a16="http://schemas.microsoft.com/office/drawing/2014/main" id="{A9DC3F15-2339-4F8F-B7F1-84B083A2ED48}"/>
              </a:ext>
            </a:extLst>
          </p:cNvPr>
          <p:cNvSpPr>
            <a:spLocks noGrp="1"/>
          </p:cNvSpPr>
          <p:nvPr/>
        </p:nvSpPr>
        <p:spPr>
          <a:xfrm>
            <a:off x="762000" y="51054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Sıranızdaki sınavla ilgili yazı ve notları başlamadan gözetmene bildirin. Gösterilen yere oturun ve yer değişikliği talimatına uyun.</a:t>
            </a:r>
          </a:p>
        </p:txBody>
      </p:sp>
      <p:sp>
        <p:nvSpPr>
          <p:cNvPr id="10" name="Rectangle 9">
            <a:extLst>
              <a:ext uri="{FF2B5EF4-FFF2-40B4-BE49-F238E27FC236}">
                <a16:creationId xmlns:a16="http://schemas.microsoft.com/office/drawing/2014/main" id="{701AD197-7104-4F22-956F-9B4C1A3855CE}"/>
              </a:ext>
            </a:extLst>
          </p:cNvPr>
          <p:cNvSpPr>
            <a:spLocks noGrp="1"/>
          </p:cNvSpPr>
          <p:nvPr/>
        </p:nvSpPr>
        <p:spPr>
          <a:xfrm>
            <a:off x="11049000" y="6515100"/>
            <a:ext cx="533400" cy="266700"/>
          </a:xfrm>
          <a:prstGeom prst="rect">
            <a:avLst/>
          </a:prstGeom>
          <a:noFill/>
          <a:ln w="0">
            <a:noFill/>
          </a:ln>
        </p:spPr>
        <p:txBody>
          <a:bodyPr>
            <a:noAutofit/>
          </a:bodyPr>
          <a:lstStyle/>
          <a:p>
            <a:pPr>
              <a:defRPr sz="1050" b="0">
                <a:solidFill>
                  <a:srgbClr val="FFFFFF"/>
                </a:solidFill>
                <a:latin typeface="Calibri"/>
                <a:ea typeface="Calibri"/>
                <a:cs typeface="Calibri"/>
              </a:defRPr>
            </a:pPr>
            <a:r>
              <a:rPr sz="1050" b="0">
                <a:solidFill>
                  <a:srgbClr val="FFFFFF"/>
                </a:solidFill>
                <a:latin typeface="Calibri"/>
                <a:ea typeface="Calibri"/>
                <a:cs typeface="Calibri"/>
              </a:rPr>
              <a:t>03</a:t>
            </a:r>
          </a:p>
        </p:txBody>
      </p:sp>
    </p:spTree>
    <p:extLst>
      <p:ext uri="{BB962C8B-B14F-4D97-AF65-F5344CB8AC3E}">
        <p14:creationId xmlns:p14="http://schemas.microsoft.com/office/powerpoint/2010/main" val="2512076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3E25207-8C78-4528-BA2C-771867CDEE48}"/>
              </a:ext>
            </a:extLst>
          </p:cNvPr>
          <p:cNvSpPr>
            <a:spLocks noGrp="1"/>
          </p:cNvSpPr>
          <p:nvPr/>
        </p:nvSpPr>
        <p:spPr>
          <a:xfrm>
            <a:off x="481203" y="178213"/>
            <a:ext cx="10084499" cy="665131"/>
          </a:xfrm>
          <a:prstGeom prst="rect">
            <a:avLst/>
          </a:prstGeom>
          <a:noFill/>
          <a:ln w="0">
            <a:noFill/>
          </a:ln>
        </p:spPr>
        <p:txBody>
          <a:bodyPr>
            <a:noAutofit/>
          </a:bodyPr>
          <a:lstStyle/>
          <a:p>
            <a:pPr>
              <a:defRPr sz="2400" b="0">
                <a:solidFill>
                  <a:srgbClr val="FFFFFF"/>
                </a:solidFill>
                <a:latin typeface="Calibri"/>
                <a:ea typeface="Calibri"/>
                <a:cs typeface="Calibri"/>
              </a:defRPr>
            </a:pPr>
            <a:r>
              <a:rPr sz="2400" b="0">
                <a:solidFill>
                  <a:srgbClr val="FFFFFF"/>
                </a:solidFill>
                <a:latin typeface="Calibri"/>
                <a:ea typeface="Calibri"/>
                <a:cs typeface="Calibri"/>
              </a:rPr>
              <a:t>Sınav sırasında ve çıkışta</a:t>
            </a:r>
          </a:p>
        </p:txBody>
      </p:sp>
      <p:sp>
        <p:nvSpPr>
          <p:cNvPr id="2" name="Rectangle 1">
            <a:extLst>
              <a:ext uri="{FF2B5EF4-FFF2-40B4-BE49-F238E27FC236}">
                <a16:creationId xmlns:a16="http://schemas.microsoft.com/office/drawing/2014/main" id="{6F674F27-89B3-4F0D-8B1B-39DD0A50E878}"/>
              </a:ext>
            </a:extLst>
          </p:cNvPr>
          <p:cNvSpPr>
            <a:spLocks noGrp="1"/>
          </p:cNvSpPr>
          <p:nvPr/>
        </p:nvSpPr>
        <p:spPr>
          <a:xfrm>
            <a:off x="762000" y="13811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Bilgiler, imza ve iletişim</a:t>
            </a:r>
          </a:p>
        </p:txBody>
      </p:sp>
      <p:sp>
        <p:nvSpPr>
          <p:cNvPr id="3" name="Rectangle 2">
            <a:extLst>
              <a:ext uri="{FF2B5EF4-FFF2-40B4-BE49-F238E27FC236}">
                <a16:creationId xmlns:a16="http://schemas.microsoft.com/office/drawing/2014/main" id="{601A353B-23A1-479D-A930-E06C2257B8B6}"/>
              </a:ext>
            </a:extLst>
          </p:cNvPr>
          <p:cNvSpPr>
            <a:spLocks noGrp="1"/>
          </p:cNvSpPr>
          <p:nvPr/>
        </p:nvSpPr>
        <p:spPr>
          <a:xfrm>
            <a:off x="762000" y="17907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Kâğıdınıza adınızı ve numaranızı yazın, gerekli imzaları atın. Sorunlarınızı gözetmene bildirin ve talimatlara uyun.</a:t>
            </a:r>
          </a:p>
        </p:txBody>
      </p:sp>
      <p:sp>
        <p:nvSpPr>
          <p:cNvPr id="4" name="Rectangle 3">
            <a:extLst>
              <a:ext uri="{FF2B5EF4-FFF2-40B4-BE49-F238E27FC236}">
                <a16:creationId xmlns:a16="http://schemas.microsoft.com/office/drawing/2014/main" id="{308AC052-7678-4966-9007-FD483816C086}"/>
              </a:ext>
            </a:extLst>
          </p:cNvPr>
          <p:cNvSpPr>
            <a:spLocks noGrp="1"/>
          </p:cNvSpPr>
          <p:nvPr/>
        </p:nvSpPr>
        <p:spPr>
          <a:xfrm>
            <a:off x="762000" y="24860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Alışveriş yasağı</a:t>
            </a:r>
          </a:p>
        </p:txBody>
      </p:sp>
      <p:sp>
        <p:nvSpPr>
          <p:cNvPr id="5" name="Rectangle 4">
            <a:extLst>
              <a:ext uri="{FF2B5EF4-FFF2-40B4-BE49-F238E27FC236}">
                <a16:creationId xmlns:a16="http://schemas.microsoft.com/office/drawing/2014/main" id="{8ADCD131-622A-4AD2-94DF-8B2BB3CD0C0C}"/>
              </a:ext>
            </a:extLst>
          </p:cNvPr>
          <p:cNvSpPr>
            <a:spLocks noGrp="1"/>
          </p:cNvSpPr>
          <p:nvPr/>
        </p:nvSpPr>
        <p:spPr>
          <a:xfrm>
            <a:off x="762000" y="28956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Öğrenciler arasında bilgi veya malzeme alışverişi yapmayın. Kalem, silgi ve hesap makinesi de bu kapsamdadır.</a:t>
            </a:r>
          </a:p>
        </p:txBody>
      </p:sp>
      <p:sp>
        <p:nvSpPr>
          <p:cNvPr id="6" name="Rectangle 5">
            <a:extLst>
              <a:ext uri="{FF2B5EF4-FFF2-40B4-BE49-F238E27FC236}">
                <a16:creationId xmlns:a16="http://schemas.microsoft.com/office/drawing/2014/main" id="{DC8A0B35-6D02-42FA-A20B-650883A4CAF6}"/>
              </a:ext>
            </a:extLst>
          </p:cNvPr>
          <p:cNvSpPr>
            <a:spLocks noGrp="1"/>
          </p:cNvSpPr>
          <p:nvPr/>
        </p:nvSpPr>
        <p:spPr>
          <a:xfrm>
            <a:off x="762000" y="35909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Çıkış ve teslim</a:t>
            </a:r>
          </a:p>
        </p:txBody>
      </p:sp>
      <p:sp>
        <p:nvSpPr>
          <p:cNvPr id="7" name="Rectangle 6">
            <a:extLst>
              <a:ext uri="{FF2B5EF4-FFF2-40B4-BE49-F238E27FC236}">
                <a16:creationId xmlns:a16="http://schemas.microsoft.com/office/drawing/2014/main" id="{FB59C194-5CFD-4D4E-8A26-DCF0F419C84E}"/>
              </a:ext>
            </a:extLst>
          </p:cNvPr>
          <p:cNvSpPr>
            <a:spLocks noGrp="1"/>
          </p:cNvSpPr>
          <p:nvPr/>
        </p:nvSpPr>
        <p:spPr>
          <a:xfrm>
            <a:off x="762000" y="40005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İlk 20 dakika çıkış yoktur. Süre sonunda evrakınızı doğrudan görevliye verin. Sınavı bitirip çıktıktan sonra tekrar giremezsiniz.</a:t>
            </a:r>
          </a:p>
        </p:txBody>
      </p:sp>
      <p:sp>
        <p:nvSpPr>
          <p:cNvPr id="8" name="Rectangle 7">
            <a:extLst>
              <a:ext uri="{FF2B5EF4-FFF2-40B4-BE49-F238E27FC236}">
                <a16:creationId xmlns:a16="http://schemas.microsoft.com/office/drawing/2014/main" id="{00DBF9FA-675D-4176-8972-843641390A99}"/>
              </a:ext>
            </a:extLst>
          </p:cNvPr>
          <p:cNvSpPr>
            <a:spLocks noGrp="1"/>
          </p:cNvSpPr>
          <p:nvPr/>
        </p:nvSpPr>
        <p:spPr>
          <a:xfrm>
            <a:off x="762000" y="46958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Sağlık sorunu</a:t>
            </a:r>
          </a:p>
        </p:txBody>
      </p:sp>
      <p:sp>
        <p:nvSpPr>
          <p:cNvPr id="9" name="Rectangle 8">
            <a:extLst>
              <a:ext uri="{FF2B5EF4-FFF2-40B4-BE49-F238E27FC236}">
                <a16:creationId xmlns:a16="http://schemas.microsoft.com/office/drawing/2014/main" id="{DD6BE280-E83E-4957-BFCC-574A525E59CA}"/>
              </a:ext>
            </a:extLst>
          </p:cNvPr>
          <p:cNvSpPr>
            <a:spLocks noGrp="1"/>
          </p:cNvSpPr>
          <p:nvPr/>
        </p:nvSpPr>
        <p:spPr>
          <a:xfrm>
            <a:off x="762000" y="51054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Önce gözetmene haber verin. Kısa süreli sağlık çıkışında izin ve refakatle dönüş mümkündür, ayrıca ek süre verilmez.</a:t>
            </a:r>
          </a:p>
        </p:txBody>
      </p:sp>
      <p:sp>
        <p:nvSpPr>
          <p:cNvPr id="10" name="Rectangle 9">
            <a:extLst>
              <a:ext uri="{FF2B5EF4-FFF2-40B4-BE49-F238E27FC236}">
                <a16:creationId xmlns:a16="http://schemas.microsoft.com/office/drawing/2014/main" id="{C34FF068-9845-4C7A-AE32-CA66BD57D1B4}"/>
              </a:ext>
            </a:extLst>
          </p:cNvPr>
          <p:cNvSpPr>
            <a:spLocks noGrp="1"/>
          </p:cNvSpPr>
          <p:nvPr/>
        </p:nvSpPr>
        <p:spPr>
          <a:xfrm>
            <a:off x="11049000" y="6515100"/>
            <a:ext cx="533400" cy="266700"/>
          </a:xfrm>
          <a:prstGeom prst="rect">
            <a:avLst/>
          </a:prstGeom>
          <a:noFill/>
          <a:ln w="0">
            <a:noFill/>
          </a:ln>
        </p:spPr>
        <p:txBody>
          <a:bodyPr>
            <a:noAutofit/>
          </a:bodyPr>
          <a:lstStyle/>
          <a:p>
            <a:pPr>
              <a:defRPr sz="1050" b="0">
                <a:solidFill>
                  <a:srgbClr val="FFFFFF"/>
                </a:solidFill>
                <a:latin typeface="Calibri"/>
                <a:ea typeface="Calibri"/>
                <a:cs typeface="Calibri"/>
              </a:defRPr>
            </a:pPr>
            <a:r>
              <a:rPr sz="1050" b="0">
                <a:solidFill>
                  <a:srgbClr val="FFFFFF"/>
                </a:solidFill>
                <a:latin typeface="Calibri"/>
                <a:ea typeface="Calibri"/>
                <a:cs typeface="Calibri"/>
              </a:rPr>
              <a:t>04</a:t>
            </a:r>
          </a:p>
        </p:txBody>
      </p:sp>
    </p:spTree>
    <p:extLst>
      <p:ext uri="{BB962C8B-B14F-4D97-AF65-F5344CB8AC3E}">
        <p14:creationId xmlns:p14="http://schemas.microsoft.com/office/powerpoint/2010/main" val="26869310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B873DA-5FA4-4979-A79B-9E21ED977842}"/>
              </a:ext>
            </a:extLst>
          </p:cNvPr>
          <p:cNvSpPr>
            <a:spLocks noGrp="1"/>
          </p:cNvSpPr>
          <p:nvPr/>
        </p:nvSpPr>
        <p:spPr>
          <a:xfrm>
            <a:off x="481203" y="178213"/>
            <a:ext cx="10084499" cy="665131"/>
          </a:xfrm>
          <a:prstGeom prst="rect">
            <a:avLst/>
          </a:prstGeom>
          <a:noFill/>
          <a:ln w="0">
            <a:noFill/>
          </a:ln>
        </p:spPr>
        <p:txBody>
          <a:bodyPr>
            <a:noAutofit/>
          </a:bodyPr>
          <a:lstStyle/>
          <a:p>
            <a:pPr>
              <a:defRPr sz="2400" b="0">
                <a:solidFill>
                  <a:srgbClr val="FFFFFF"/>
                </a:solidFill>
                <a:latin typeface="Calibri"/>
                <a:ea typeface="Calibri"/>
                <a:cs typeface="Calibri"/>
              </a:defRPr>
            </a:pPr>
            <a:r>
              <a:rPr sz="2400" b="0">
                <a:solidFill>
                  <a:srgbClr val="FFFFFF"/>
                </a:solidFill>
                <a:latin typeface="Calibri"/>
                <a:ea typeface="Calibri"/>
                <a:cs typeface="Calibri"/>
              </a:rPr>
              <a:t>Kural ihlalleri ve sınava etkisi</a:t>
            </a:r>
          </a:p>
        </p:txBody>
      </p:sp>
      <p:sp>
        <p:nvSpPr>
          <p:cNvPr id="2" name="Rectangle 1">
            <a:extLst>
              <a:ext uri="{FF2B5EF4-FFF2-40B4-BE49-F238E27FC236}">
                <a16:creationId xmlns:a16="http://schemas.microsoft.com/office/drawing/2014/main" id="{BD7EE7D4-28BE-410C-BA3C-2A9906D3EA16}"/>
              </a:ext>
            </a:extLst>
          </p:cNvPr>
          <p:cNvSpPr>
            <a:spLocks noGrp="1"/>
          </p:cNvSpPr>
          <p:nvPr/>
        </p:nvSpPr>
        <p:spPr>
          <a:xfrm>
            <a:off x="762000" y="13811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Kopya kapsamındaki davranışlar</a:t>
            </a:r>
          </a:p>
        </p:txBody>
      </p:sp>
      <p:sp>
        <p:nvSpPr>
          <p:cNvPr id="3" name="Rectangle 2">
            <a:extLst>
              <a:ext uri="{FF2B5EF4-FFF2-40B4-BE49-F238E27FC236}">
                <a16:creationId xmlns:a16="http://schemas.microsoft.com/office/drawing/2014/main" id="{0DDC8659-60FA-41FD-B98D-C0EDAB30CA3C}"/>
              </a:ext>
            </a:extLst>
          </p:cNvPr>
          <p:cNvSpPr>
            <a:spLocks noGrp="1"/>
          </p:cNvSpPr>
          <p:nvPr/>
        </p:nvSpPr>
        <p:spPr>
          <a:xfrm>
            <a:off x="762000" y="17907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İzinsiz kaynağı kullanmak, başkasının kâğıdına bakmak, kâğıdını göstermek ve bilgi paylaşmak kopya sayılır.</a:t>
            </a:r>
          </a:p>
        </p:txBody>
      </p:sp>
      <p:sp>
        <p:nvSpPr>
          <p:cNvPr id="4" name="Rectangle 3">
            <a:extLst>
              <a:ext uri="{FF2B5EF4-FFF2-40B4-BE49-F238E27FC236}">
                <a16:creationId xmlns:a16="http://schemas.microsoft.com/office/drawing/2014/main" id="{20BF8F32-9281-4AEF-80D1-434202F8B6D8}"/>
              </a:ext>
            </a:extLst>
          </p:cNvPr>
          <p:cNvSpPr>
            <a:spLocks noGrp="1"/>
          </p:cNvSpPr>
          <p:nvPr/>
        </p:nvSpPr>
        <p:spPr>
          <a:xfrm>
            <a:off x="762000" y="24860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İzinsiz cihaz veya materyal</a:t>
            </a:r>
          </a:p>
        </p:txBody>
      </p:sp>
      <p:sp>
        <p:nvSpPr>
          <p:cNvPr id="5" name="Rectangle 4">
            <a:extLst>
              <a:ext uri="{FF2B5EF4-FFF2-40B4-BE49-F238E27FC236}">
                <a16:creationId xmlns:a16="http://schemas.microsoft.com/office/drawing/2014/main" id="{30C4ED30-4FB2-4504-9948-6A7317DBF16C}"/>
              </a:ext>
            </a:extLst>
          </p:cNvPr>
          <p:cNvSpPr>
            <a:spLocks noGrp="1"/>
          </p:cNvSpPr>
          <p:nvPr/>
        </p:nvSpPr>
        <p:spPr>
          <a:xfrm>
            <a:off x="762000" y="28956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Tutanakla tespitte sınav geçersiz olur, ilgili sınav notu 0 olur ve kopyaya teşebbüs işlemi başlar. Cihazı kullanmamış olmak yeterli değildir.</a:t>
            </a:r>
          </a:p>
        </p:txBody>
      </p:sp>
      <p:sp>
        <p:nvSpPr>
          <p:cNvPr id="6" name="Rectangle 5">
            <a:extLst>
              <a:ext uri="{FF2B5EF4-FFF2-40B4-BE49-F238E27FC236}">
                <a16:creationId xmlns:a16="http://schemas.microsoft.com/office/drawing/2014/main" id="{CF1F7E2A-FB77-4B54-B589-AAD3020CBCAC}"/>
              </a:ext>
            </a:extLst>
          </p:cNvPr>
          <p:cNvSpPr>
            <a:spLocks noGrp="1"/>
          </p:cNvSpPr>
          <p:nvPr/>
        </p:nvSpPr>
        <p:spPr>
          <a:xfrm>
            <a:off x="762000" y="35909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Kopya tespiti</a:t>
            </a:r>
          </a:p>
        </p:txBody>
      </p:sp>
      <p:sp>
        <p:nvSpPr>
          <p:cNvPr id="7" name="Rectangle 6">
            <a:extLst>
              <a:ext uri="{FF2B5EF4-FFF2-40B4-BE49-F238E27FC236}">
                <a16:creationId xmlns:a16="http://schemas.microsoft.com/office/drawing/2014/main" id="{F08325DD-1742-4701-BB53-11067F5039F4}"/>
              </a:ext>
            </a:extLst>
          </p:cNvPr>
          <p:cNvSpPr>
            <a:spLocks noGrp="1"/>
          </p:cNvSpPr>
          <p:nvPr/>
        </p:nvSpPr>
        <p:spPr>
          <a:xfrm>
            <a:off x="762000" y="40005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Sınav iptal edilir, öğrenci salondan çıkarılır ve soruşturma başlar. Evrakı vermemekte veya çıkmamakta ısrar ayrıca işlem doğurabilir.</a:t>
            </a:r>
          </a:p>
        </p:txBody>
      </p:sp>
      <p:sp>
        <p:nvSpPr>
          <p:cNvPr id="8" name="Rectangle 7">
            <a:extLst>
              <a:ext uri="{FF2B5EF4-FFF2-40B4-BE49-F238E27FC236}">
                <a16:creationId xmlns:a16="http://schemas.microsoft.com/office/drawing/2014/main" id="{82D1DDD5-976B-4F1F-8121-BD9237674157}"/>
              </a:ext>
            </a:extLst>
          </p:cNvPr>
          <p:cNvSpPr>
            <a:spLocks noGrp="1"/>
          </p:cNvSpPr>
          <p:nvPr/>
        </p:nvSpPr>
        <p:spPr>
          <a:xfrm>
            <a:off x="762000" y="46958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Final ve bütünleme</a:t>
            </a:r>
          </a:p>
        </p:txBody>
      </p:sp>
      <p:sp>
        <p:nvSpPr>
          <p:cNvPr id="9" name="Rectangle 8">
            <a:extLst>
              <a:ext uri="{FF2B5EF4-FFF2-40B4-BE49-F238E27FC236}">
                <a16:creationId xmlns:a16="http://schemas.microsoft.com/office/drawing/2014/main" id="{123CFA02-2670-442C-8426-DF34FE4596C4}"/>
              </a:ext>
            </a:extLst>
          </p:cNvPr>
          <p:cNvSpPr>
            <a:spLocks noGrp="1"/>
          </p:cNvSpPr>
          <p:nvPr/>
        </p:nvSpPr>
        <p:spPr>
          <a:xfrm>
            <a:off x="762000" y="51054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Soruşturmayla kopya, teşebbüs veya yardım tespit edilen ve o dersten FF alan öğrenci, o dersin final ve bütünlemesine giremez.</a:t>
            </a:r>
          </a:p>
        </p:txBody>
      </p:sp>
      <p:sp>
        <p:nvSpPr>
          <p:cNvPr id="10" name="Rectangle 9">
            <a:extLst>
              <a:ext uri="{FF2B5EF4-FFF2-40B4-BE49-F238E27FC236}">
                <a16:creationId xmlns:a16="http://schemas.microsoft.com/office/drawing/2014/main" id="{6CA8CAEE-5465-4D2C-A598-19C57CE07785}"/>
              </a:ext>
            </a:extLst>
          </p:cNvPr>
          <p:cNvSpPr>
            <a:spLocks noGrp="1"/>
          </p:cNvSpPr>
          <p:nvPr/>
        </p:nvSpPr>
        <p:spPr>
          <a:xfrm>
            <a:off x="11049000" y="6515100"/>
            <a:ext cx="533400" cy="266700"/>
          </a:xfrm>
          <a:prstGeom prst="rect">
            <a:avLst/>
          </a:prstGeom>
          <a:noFill/>
          <a:ln w="0">
            <a:noFill/>
          </a:ln>
        </p:spPr>
        <p:txBody>
          <a:bodyPr>
            <a:noAutofit/>
          </a:bodyPr>
          <a:lstStyle/>
          <a:p>
            <a:pPr>
              <a:defRPr sz="1050" b="0">
                <a:solidFill>
                  <a:srgbClr val="FFFFFF"/>
                </a:solidFill>
                <a:latin typeface="Calibri"/>
                <a:ea typeface="Calibri"/>
                <a:cs typeface="Calibri"/>
              </a:defRPr>
            </a:pPr>
            <a:r>
              <a:rPr sz="1050" b="0">
                <a:solidFill>
                  <a:srgbClr val="FFFFFF"/>
                </a:solidFill>
                <a:latin typeface="Calibri"/>
                <a:ea typeface="Calibri"/>
                <a:cs typeface="Calibri"/>
              </a:rPr>
              <a:t>05</a:t>
            </a:r>
          </a:p>
        </p:txBody>
      </p:sp>
    </p:spTree>
    <p:extLst>
      <p:ext uri="{BB962C8B-B14F-4D97-AF65-F5344CB8AC3E}">
        <p14:creationId xmlns:p14="http://schemas.microsoft.com/office/powerpoint/2010/main" val="3251752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EFB0208-145F-469C-B8EF-FEB0E42D381D}"/>
              </a:ext>
            </a:extLst>
          </p:cNvPr>
          <p:cNvSpPr>
            <a:spLocks noGrp="1"/>
          </p:cNvSpPr>
          <p:nvPr/>
        </p:nvSpPr>
        <p:spPr>
          <a:xfrm>
            <a:off x="481203" y="178213"/>
            <a:ext cx="10084499" cy="665131"/>
          </a:xfrm>
          <a:prstGeom prst="rect">
            <a:avLst/>
          </a:prstGeom>
          <a:noFill/>
          <a:ln w="0">
            <a:noFill/>
          </a:ln>
        </p:spPr>
        <p:txBody>
          <a:bodyPr>
            <a:noAutofit/>
          </a:bodyPr>
          <a:lstStyle/>
          <a:p>
            <a:pPr>
              <a:defRPr sz="2400" b="0">
                <a:solidFill>
                  <a:srgbClr val="FFFFFF"/>
                </a:solidFill>
                <a:latin typeface="Calibri"/>
                <a:ea typeface="Calibri"/>
                <a:cs typeface="Calibri"/>
              </a:defRPr>
            </a:pPr>
            <a:r>
              <a:rPr sz="2400" b="0">
                <a:solidFill>
                  <a:srgbClr val="FFFFFF"/>
                </a:solidFill>
                <a:latin typeface="Calibri"/>
                <a:ea typeface="Calibri"/>
                <a:cs typeface="Calibri"/>
              </a:rPr>
              <a:t>Disiplin yaptırımları</a:t>
            </a:r>
          </a:p>
        </p:txBody>
      </p:sp>
      <p:sp>
        <p:nvSpPr>
          <p:cNvPr id="2" name="Rectangle 1">
            <a:extLst>
              <a:ext uri="{FF2B5EF4-FFF2-40B4-BE49-F238E27FC236}">
                <a16:creationId xmlns:a16="http://schemas.microsoft.com/office/drawing/2014/main" id="{5A7DDA3C-54DA-47C1-AA2B-C37FE35ADABF}"/>
              </a:ext>
            </a:extLst>
          </p:cNvPr>
          <p:cNvSpPr>
            <a:spLocks noGrp="1"/>
          </p:cNvSpPr>
          <p:nvPr/>
        </p:nvSpPr>
        <p:spPr>
          <a:xfrm>
            <a:off x="762000" y="13811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Kopyaya teşebbüs</a:t>
            </a:r>
          </a:p>
        </p:txBody>
      </p:sp>
      <p:sp>
        <p:nvSpPr>
          <p:cNvPr id="3" name="Rectangle 2">
            <a:extLst>
              <a:ext uri="{FF2B5EF4-FFF2-40B4-BE49-F238E27FC236}">
                <a16:creationId xmlns:a16="http://schemas.microsoft.com/office/drawing/2014/main" id="{905825FF-73DA-48F9-9448-57CA7D7D1D79}"/>
              </a:ext>
            </a:extLst>
          </p:cNvPr>
          <p:cNvSpPr>
            <a:spLocks noGrp="1"/>
          </p:cNvSpPr>
          <p:nvPr/>
        </p:nvSpPr>
        <p:spPr>
          <a:xfrm>
            <a:off x="762000" y="17907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Kınama.</a:t>
            </a:r>
          </a:p>
        </p:txBody>
      </p:sp>
      <p:sp>
        <p:nvSpPr>
          <p:cNvPr id="4" name="Rectangle 3">
            <a:extLst>
              <a:ext uri="{FF2B5EF4-FFF2-40B4-BE49-F238E27FC236}">
                <a16:creationId xmlns:a16="http://schemas.microsoft.com/office/drawing/2014/main" id="{38EEB034-97BE-45E4-B94B-598E1E492910}"/>
              </a:ext>
            </a:extLst>
          </p:cNvPr>
          <p:cNvSpPr>
            <a:spLocks noGrp="1"/>
          </p:cNvSpPr>
          <p:nvPr/>
        </p:nvSpPr>
        <p:spPr>
          <a:xfrm>
            <a:off x="762000" y="24860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Kurumun işleyiş ve huzurunu bozan eylem</a:t>
            </a:r>
          </a:p>
        </p:txBody>
      </p:sp>
      <p:sp>
        <p:nvSpPr>
          <p:cNvPr id="5" name="Rectangle 4">
            <a:extLst>
              <a:ext uri="{FF2B5EF4-FFF2-40B4-BE49-F238E27FC236}">
                <a16:creationId xmlns:a16="http://schemas.microsoft.com/office/drawing/2014/main" id="{2D644CC2-8D97-4D7D-9E6C-D2996F993226}"/>
              </a:ext>
            </a:extLst>
          </p:cNvPr>
          <p:cNvSpPr>
            <a:spLocks noGrp="1"/>
          </p:cNvSpPr>
          <p:nvPr/>
        </p:nvSpPr>
        <p:spPr>
          <a:xfrm>
            <a:off x="762000" y="28956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1 haftadan 1 aya kadar uzaklaştırma.</a:t>
            </a:r>
          </a:p>
        </p:txBody>
      </p:sp>
      <p:sp>
        <p:nvSpPr>
          <p:cNvPr id="6" name="Rectangle 5">
            <a:extLst>
              <a:ext uri="{FF2B5EF4-FFF2-40B4-BE49-F238E27FC236}">
                <a16:creationId xmlns:a16="http://schemas.microsoft.com/office/drawing/2014/main" id="{577200EE-ED5E-4942-A13E-5F9D4B4D2421}"/>
              </a:ext>
            </a:extLst>
          </p:cNvPr>
          <p:cNvSpPr>
            <a:spLocks noGrp="1"/>
          </p:cNvSpPr>
          <p:nvPr/>
        </p:nvSpPr>
        <p:spPr>
          <a:xfrm>
            <a:off x="762000" y="35909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Kopya çekmek veya başkasına çektirmek</a:t>
            </a:r>
          </a:p>
        </p:txBody>
      </p:sp>
      <p:sp>
        <p:nvSpPr>
          <p:cNvPr id="7" name="Rectangle 6">
            <a:extLst>
              <a:ext uri="{FF2B5EF4-FFF2-40B4-BE49-F238E27FC236}">
                <a16:creationId xmlns:a16="http://schemas.microsoft.com/office/drawing/2014/main" id="{255FEFC4-9EE8-4CA0-9C2E-EFC57F1B1FEE}"/>
              </a:ext>
            </a:extLst>
          </p:cNvPr>
          <p:cNvSpPr>
            <a:spLocks noGrp="1"/>
          </p:cNvSpPr>
          <p:nvPr/>
        </p:nvSpPr>
        <p:spPr>
          <a:xfrm>
            <a:off x="762000" y="40005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1 yarıyıl uzaklaştırma.</a:t>
            </a:r>
          </a:p>
        </p:txBody>
      </p:sp>
      <p:sp>
        <p:nvSpPr>
          <p:cNvPr id="8" name="Rectangle 7">
            <a:extLst>
              <a:ext uri="{FF2B5EF4-FFF2-40B4-BE49-F238E27FC236}">
                <a16:creationId xmlns:a16="http://schemas.microsoft.com/office/drawing/2014/main" id="{8F79ED2C-9725-4E51-83B1-33C524B5031F}"/>
              </a:ext>
            </a:extLst>
          </p:cNvPr>
          <p:cNvSpPr>
            <a:spLocks noGrp="1"/>
          </p:cNvSpPr>
          <p:nvPr/>
        </p:nvSpPr>
        <p:spPr>
          <a:xfrm>
            <a:off x="762000" y="46958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Başkasının yerine sınava girmek veya başkasını sokmak</a:t>
            </a:r>
          </a:p>
        </p:txBody>
      </p:sp>
      <p:sp>
        <p:nvSpPr>
          <p:cNvPr id="9" name="Rectangle 8">
            <a:extLst>
              <a:ext uri="{FF2B5EF4-FFF2-40B4-BE49-F238E27FC236}">
                <a16:creationId xmlns:a16="http://schemas.microsoft.com/office/drawing/2014/main" id="{597A0808-E46E-4706-B9BE-333E0D7235A2}"/>
              </a:ext>
            </a:extLst>
          </p:cNvPr>
          <p:cNvSpPr>
            <a:spLocks noGrp="1"/>
          </p:cNvSpPr>
          <p:nvPr/>
        </p:nvSpPr>
        <p:spPr>
          <a:xfrm>
            <a:off x="762000" y="51054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2 yarıyıl uzaklaştırma.</a:t>
            </a:r>
          </a:p>
        </p:txBody>
      </p:sp>
      <p:sp>
        <p:nvSpPr>
          <p:cNvPr id="10" name="Rectangle 9">
            <a:extLst>
              <a:ext uri="{FF2B5EF4-FFF2-40B4-BE49-F238E27FC236}">
                <a16:creationId xmlns:a16="http://schemas.microsoft.com/office/drawing/2014/main" id="{1B9DD16F-500B-43CF-8709-E8548D6CDFE6}"/>
              </a:ext>
            </a:extLst>
          </p:cNvPr>
          <p:cNvSpPr>
            <a:spLocks noGrp="1"/>
          </p:cNvSpPr>
          <p:nvPr/>
        </p:nvSpPr>
        <p:spPr>
          <a:xfrm>
            <a:off x="762000" y="5972175"/>
            <a:ext cx="10572750" cy="304800"/>
          </a:xfrm>
          <a:prstGeom prst="rect">
            <a:avLst/>
          </a:prstGeom>
          <a:noFill/>
          <a:ln w="0">
            <a:noFill/>
          </a:ln>
        </p:spPr>
        <p:txBody>
          <a:bodyPr>
            <a:noAutofit/>
          </a:bodyPr>
          <a:lstStyle/>
          <a:p>
            <a:pPr>
              <a:defRPr sz="1650" b="0">
                <a:solidFill>
                  <a:srgbClr val="595959"/>
                </a:solidFill>
                <a:latin typeface="Calibri"/>
                <a:ea typeface="Calibri"/>
                <a:cs typeface="Calibri"/>
              </a:defRPr>
            </a:pPr>
            <a:r>
              <a:rPr sz="1650" b="0">
                <a:solidFill>
                  <a:srgbClr val="595959"/>
                </a:solidFill>
                <a:latin typeface="Calibri"/>
                <a:ea typeface="Calibri"/>
                <a:cs typeface="Calibri"/>
              </a:rPr>
              <a:t>2547 sayılı Kanun m.54. Kararı, soruşturma sonunda yetkili makam verir.</a:t>
            </a:r>
          </a:p>
        </p:txBody>
      </p:sp>
      <p:sp>
        <p:nvSpPr>
          <p:cNvPr id="11" name="Rectangle 10">
            <a:extLst>
              <a:ext uri="{FF2B5EF4-FFF2-40B4-BE49-F238E27FC236}">
                <a16:creationId xmlns:a16="http://schemas.microsoft.com/office/drawing/2014/main" id="{7A98E3B5-5866-49F8-B0D7-1178A9158E63}"/>
              </a:ext>
            </a:extLst>
          </p:cNvPr>
          <p:cNvSpPr>
            <a:spLocks noGrp="1"/>
          </p:cNvSpPr>
          <p:nvPr/>
        </p:nvSpPr>
        <p:spPr>
          <a:xfrm>
            <a:off x="11049000" y="6515100"/>
            <a:ext cx="533400" cy="266700"/>
          </a:xfrm>
          <a:prstGeom prst="rect">
            <a:avLst/>
          </a:prstGeom>
          <a:noFill/>
          <a:ln w="0">
            <a:noFill/>
          </a:ln>
        </p:spPr>
        <p:txBody>
          <a:bodyPr>
            <a:noAutofit/>
          </a:bodyPr>
          <a:lstStyle/>
          <a:p>
            <a:pPr>
              <a:defRPr sz="1050" b="0">
                <a:solidFill>
                  <a:srgbClr val="FFFFFF"/>
                </a:solidFill>
                <a:latin typeface="Calibri"/>
                <a:ea typeface="Calibri"/>
                <a:cs typeface="Calibri"/>
              </a:defRPr>
            </a:pPr>
            <a:r>
              <a:rPr sz="1050" b="0">
                <a:solidFill>
                  <a:srgbClr val="FFFFFF"/>
                </a:solidFill>
                <a:latin typeface="Calibri"/>
                <a:ea typeface="Calibri"/>
                <a:cs typeface="Calibri"/>
              </a:rPr>
              <a:t>06</a:t>
            </a:r>
          </a:p>
        </p:txBody>
      </p:sp>
    </p:spTree>
    <p:extLst>
      <p:ext uri="{BB962C8B-B14F-4D97-AF65-F5344CB8AC3E}">
        <p14:creationId xmlns:p14="http://schemas.microsoft.com/office/powerpoint/2010/main" val="3562569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A92D071-1037-40D3-A44E-CF00CB80FAD1}"/>
              </a:ext>
            </a:extLst>
          </p:cNvPr>
          <p:cNvSpPr>
            <a:spLocks noGrp="1"/>
          </p:cNvSpPr>
          <p:nvPr/>
        </p:nvSpPr>
        <p:spPr>
          <a:xfrm>
            <a:off x="481203" y="178213"/>
            <a:ext cx="10084499" cy="665131"/>
          </a:xfrm>
          <a:prstGeom prst="rect">
            <a:avLst/>
          </a:prstGeom>
          <a:noFill/>
          <a:ln w="0">
            <a:noFill/>
          </a:ln>
        </p:spPr>
        <p:txBody>
          <a:bodyPr>
            <a:noAutofit/>
          </a:bodyPr>
          <a:lstStyle/>
          <a:p>
            <a:pPr>
              <a:defRPr sz="2400" b="0">
                <a:solidFill>
                  <a:srgbClr val="FFFFFF"/>
                </a:solidFill>
                <a:latin typeface="Calibri"/>
                <a:ea typeface="Calibri"/>
                <a:cs typeface="Calibri"/>
              </a:defRPr>
            </a:pPr>
            <a:r>
              <a:rPr sz="2400" b="0">
                <a:solidFill>
                  <a:srgbClr val="FFFFFF"/>
                </a:solidFill>
                <a:latin typeface="Calibri"/>
                <a:ea typeface="Calibri"/>
                <a:cs typeface="Calibri"/>
              </a:rPr>
              <a:t>Süreç ve öğrenci hakları</a:t>
            </a:r>
          </a:p>
        </p:txBody>
      </p:sp>
      <p:sp>
        <p:nvSpPr>
          <p:cNvPr id="2" name="Rectangle 1">
            <a:extLst>
              <a:ext uri="{FF2B5EF4-FFF2-40B4-BE49-F238E27FC236}">
                <a16:creationId xmlns:a16="http://schemas.microsoft.com/office/drawing/2014/main" id="{FD79329A-7FCD-4759-9B0B-10E19CC1705A}"/>
              </a:ext>
            </a:extLst>
          </p:cNvPr>
          <p:cNvSpPr>
            <a:spLocks noGrp="1"/>
          </p:cNvSpPr>
          <p:nvPr/>
        </p:nvSpPr>
        <p:spPr>
          <a:xfrm>
            <a:off x="762000" y="13811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Tutanak ve karar</a:t>
            </a:r>
          </a:p>
        </p:txBody>
      </p:sp>
      <p:sp>
        <p:nvSpPr>
          <p:cNvPr id="3" name="Rectangle 2">
            <a:extLst>
              <a:ext uri="{FF2B5EF4-FFF2-40B4-BE49-F238E27FC236}">
                <a16:creationId xmlns:a16="http://schemas.microsoft.com/office/drawing/2014/main" id="{0D4C3E7D-AA58-4781-9D19-034E73104030}"/>
              </a:ext>
            </a:extLst>
          </p:cNvPr>
          <p:cNvSpPr>
            <a:spLocks noGrp="1"/>
          </p:cNvSpPr>
          <p:nvPr/>
        </p:nvSpPr>
        <p:spPr>
          <a:xfrm>
            <a:off x="762000" y="17907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Gözetmen olayı kaydeder. Yetkili makam delilleri ve savunmayı değerlendirerek karar verir.</a:t>
            </a:r>
          </a:p>
        </p:txBody>
      </p:sp>
      <p:sp>
        <p:nvSpPr>
          <p:cNvPr id="4" name="Rectangle 3">
            <a:extLst>
              <a:ext uri="{FF2B5EF4-FFF2-40B4-BE49-F238E27FC236}">
                <a16:creationId xmlns:a16="http://schemas.microsoft.com/office/drawing/2014/main" id="{E321D66D-013C-4E87-B28E-3C7152E2B4B7}"/>
              </a:ext>
            </a:extLst>
          </p:cNvPr>
          <p:cNvSpPr>
            <a:spLocks noGrp="1"/>
          </p:cNvSpPr>
          <p:nvPr/>
        </p:nvSpPr>
        <p:spPr>
          <a:xfrm>
            <a:off x="762000" y="24860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Savunma ve itiraz</a:t>
            </a:r>
          </a:p>
        </p:txBody>
      </p:sp>
      <p:sp>
        <p:nvSpPr>
          <p:cNvPr id="5" name="Rectangle 4">
            <a:extLst>
              <a:ext uri="{FF2B5EF4-FFF2-40B4-BE49-F238E27FC236}">
                <a16:creationId xmlns:a16="http://schemas.microsoft.com/office/drawing/2014/main" id="{A5A63E90-2774-4112-91FC-E61B82C9257D}"/>
              </a:ext>
            </a:extLst>
          </p:cNvPr>
          <p:cNvSpPr>
            <a:spLocks noGrp="1"/>
          </p:cNvSpPr>
          <p:nvPr/>
        </p:nvSpPr>
        <p:spPr>
          <a:xfrm>
            <a:off x="762000" y="28956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İddia, savunmadan en az 7 gün önce yazılı bildirilir. Cezaya karşı 15 gün içinde üniversite yönetim kuruluna itiraz mümkündür.</a:t>
            </a:r>
          </a:p>
        </p:txBody>
      </p:sp>
      <p:sp>
        <p:nvSpPr>
          <p:cNvPr id="6" name="Rectangle 5">
            <a:extLst>
              <a:ext uri="{FF2B5EF4-FFF2-40B4-BE49-F238E27FC236}">
                <a16:creationId xmlns:a16="http://schemas.microsoft.com/office/drawing/2014/main" id="{7BAAAB1D-D108-43C6-B300-5E9A24347237}"/>
              </a:ext>
            </a:extLst>
          </p:cNvPr>
          <p:cNvSpPr>
            <a:spLocks noGrp="1"/>
          </p:cNvSpPr>
          <p:nvPr/>
        </p:nvSpPr>
        <p:spPr>
          <a:xfrm>
            <a:off x="762000" y="35909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İddia doğrulanmazsa</a:t>
            </a:r>
          </a:p>
        </p:txBody>
      </p:sp>
      <p:sp>
        <p:nvSpPr>
          <p:cNvPr id="7" name="Rectangle 6">
            <a:extLst>
              <a:ext uri="{FF2B5EF4-FFF2-40B4-BE49-F238E27FC236}">
                <a16:creationId xmlns:a16="http://schemas.microsoft.com/office/drawing/2014/main" id="{41693A33-E73E-4105-B028-83D67AC22C39}"/>
              </a:ext>
            </a:extLst>
          </p:cNvPr>
          <p:cNvSpPr>
            <a:spLocks noGrp="1"/>
          </p:cNvSpPr>
          <p:nvPr/>
        </p:nvSpPr>
        <p:spPr>
          <a:xfrm>
            <a:off x="762000" y="40005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Kurul kopya veya teşebbüs olmadığına karar verirse yönerge yeniden sınava girme hakkı tanır.</a:t>
            </a:r>
          </a:p>
        </p:txBody>
      </p:sp>
      <p:sp>
        <p:nvSpPr>
          <p:cNvPr id="8" name="Rectangle 7">
            <a:extLst>
              <a:ext uri="{FF2B5EF4-FFF2-40B4-BE49-F238E27FC236}">
                <a16:creationId xmlns:a16="http://schemas.microsoft.com/office/drawing/2014/main" id="{4621AAC2-DBBB-4DCE-B620-C828234895D8}"/>
              </a:ext>
            </a:extLst>
          </p:cNvPr>
          <p:cNvSpPr>
            <a:spLocks noGrp="1"/>
          </p:cNvSpPr>
          <p:nvPr/>
        </p:nvSpPr>
        <p:spPr>
          <a:xfrm>
            <a:off x="762000" y="4695825"/>
            <a:ext cx="10572750" cy="409575"/>
          </a:xfrm>
          <a:prstGeom prst="rect">
            <a:avLst/>
          </a:prstGeom>
          <a:noFill/>
          <a:ln w="0">
            <a:noFill/>
          </a:ln>
        </p:spPr>
        <p:txBody>
          <a:bodyPr>
            <a:noAutofit/>
          </a:bodyPr>
          <a:lstStyle/>
          <a:p>
            <a:pPr>
              <a:defRPr sz="2250" b="1">
                <a:solidFill>
                  <a:srgbClr val="003DA6"/>
                </a:solidFill>
                <a:latin typeface="Calibri"/>
                <a:ea typeface="Calibri"/>
                <a:cs typeface="Calibri"/>
              </a:defRPr>
            </a:pPr>
            <a:r>
              <a:rPr sz="2250" b="1">
                <a:solidFill>
                  <a:srgbClr val="003DA6"/>
                </a:solidFill>
                <a:latin typeface="Calibri"/>
                <a:ea typeface="Calibri"/>
                <a:cs typeface="Calibri"/>
              </a:rPr>
              <a:t>Öğrencinin yapacağı</a:t>
            </a:r>
          </a:p>
        </p:txBody>
      </p:sp>
      <p:sp>
        <p:nvSpPr>
          <p:cNvPr id="9" name="Rectangle 8">
            <a:extLst>
              <a:ext uri="{FF2B5EF4-FFF2-40B4-BE49-F238E27FC236}">
                <a16:creationId xmlns:a16="http://schemas.microsoft.com/office/drawing/2014/main" id="{80E5E643-09E5-401E-86F8-E683953B665D}"/>
              </a:ext>
            </a:extLst>
          </p:cNvPr>
          <p:cNvSpPr>
            <a:spLocks noGrp="1"/>
          </p:cNvSpPr>
          <p:nvPr/>
        </p:nvSpPr>
        <p:spPr>
          <a:xfrm>
            <a:off x="762000" y="5105400"/>
            <a:ext cx="10572750" cy="704850"/>
          </a:xfrm>
          <a:prstGeom prst="rect">
            <a:avLst/>
          </a:prstGeom>
          <a:noFill/>
          <a:ln w="0">
            <a:noFill/>
          </a:ln>
        </p:spPr>
        <p:txBody>
          <a:bodyPr>
            <a:noAutofit/>
          </a:bodyPr>
          <a:lstStyle/>
          <a:p>
            <a:pPr>
              <a:defRPr sz="2100" b="0">
                <a:solidFill>
                  <a:srgbClr val="262626"/>
                </a:solidFill>
                <a:latin typeface="Calibri"/>
                <a:ea typeface="Calibri"/>
                <a:cs typeface="Calibri"/>
              </a:defRPr>
            </a:pPr>
            <a:r>
              <a:rPr sz="2100" b="0">
                <a:solidFill>
                  <a:srgbClr val="262626"/>
                </a:solidFill>
                <a:latin typeface="Calibri"/>
                <a:ea typeface="Calibri"/>
                <a:cs typeface="Calibri"/>
              </a:rPr>
              <a:t>Tebligatları takip edin, süresinde yanıt verin ve belgelerinizi saklayın. İdari yargı yolu da açıktır.</a:t>
            </a:r>
          </a:p>
        </p:txBody>
      </p:sp>
      <p:sp>
        <p:nvSpPr>
          <p:cNvPr id="10" name="Rectangle 9">
            <a:extLst>
              <a:ext uri="{FF2B5EF4-FFF2-40B4-BE49-F238E27FC236}">
                <a16:creationId xmlns:a16="http://schemas.microsoft.com/office/drawing/2014/main" id="{0B119BA8-A2B4-4768-AF4A-EE0871DCBD90}"/>
              </a:ext>
            </a:extLst>
          </p:cNvPr>
          <p:cNvSpPr>
            <a:spLocks noGrp="1"/>
          </p:cNvSpPr>
          <p:nvPr/>
        </p:nvSpPr>
        <p:spPr>
          <a:xfrm>
            <a:off x="11049000" y="6515100"/>
            <a:ext cx="533400" cy="266700"/>
          </a:xfrm>
          <a:prstGeom prst="rect">
            <a:avLst/>
          </a:prstGeom>
          <a:noFill/>
          <a:ln w="0">
            <a:noFill/>
          </a:ln>
        </p:spPr>
        <p:txBody>
          <a:bodyPr>
            <a:noAutofit/>
          </a:bodyPr>
          <a:lstStyle/>
          <a:p>
            <a:pPr>
              <a:defRPr sz="1050" b="0">
                <a:solidFill>
                  <a:srgbClr val="FFFFFF"/>
                </a:solidFill>
                <a:latin typeface="Calibri"/>
                <a:ea typeface="Calibri"/>
                <a:cs typeface="Calibri"/>
              </a:defRPr>
            </a:pPr>
            <a:r>
              <a:rPr sz="1050" b="0">
                <a:solidFill>
                  <a:srgbClr val="FFFFFF"/>
                </a:solidFill>
                <a:latin typeface="Calibri"/>
                <a:ea typeface="Calibri"/>
                <a:cs typeface="Calibri"/>
              </a:rPr>
              <a:t>07</a:t>
            </a:r>
          </a:p>
        </p:txBody>
      </p:sp>
    </p:spTree>
    <p:extLst>
      <p:ext uri="{BB962C8B-B14F-4D97-AF65-F5344CB8AC3E}">
        <p14:creationId xmlns:p14="http://schemas.microsoft.com/office/powerpoint/2010/main" val="3722801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9271D9-C91B-43D0-AE0D-60410B4FB5BB}"/>
              </a:ext>
            </a:extLst>
          </p:cNvPr>
          <p:cNvSpPr>
            <a:spLocks noGrp="1"/>
          </p:cNvSpPr>
          <p:nvPr/>
        </p:nvSpPr>
        <p:spPr>
          <a:xfrm>
            <a:off x="838200" y="3238500"/>
            <a:ext cx="10668000" cy="1047750"/>
          </a:xfrm>
          <a:prstGeom prst="rect">
            <a:avLst/>
          </a:prstGeom>
          <a:noFill/>
          <a:ln w="0">
            <a:noFill/>
          </a:ln>
        </p:spPr>
        <p:txBody>
          <a:bodyPr>
            <a:noAutofit/>
          </a:bodyPr>
          <a:lstStyle/>
          <a:p>
            <a:pPr>
              <a:buNone/>
              <a:defRPr sz="3900" b="0">
                <a:solidFill>
                  <a:srgbClr val="FFFFFF"/>
                </a:solidFill>
                <a:latin typeface="Calibri"/>
                <a:ea typeface="Calibri"/>
                <a:cs typeface="Calibri"/>
              </a:defRPr>
            </a:pPr>
            <a:r>
              <a:rPr sz="3900" b="0">
                <a:solidFill>
                  <a:srgbClr val="FFFFFF"/>
                </a:solidFill>
                <a:latin typeface="Calibri"/>
                <a:ea typeface="Calibri"/>
                <a:cs typeface="Calibri"/>
              </a:rPr>
              <a:t>ERASMUS, ÇAP VE BURSLAR</a:t>
            </a:r>
          </a:p>
        </p:txBody>
      </p:sp>
      <p:sp>
        <p:nvSpPr>
          <p:cNvPr id="2" name="Rectangle 1">
            <a:extLst>
              <a:ext uri="{FF2B5EF4-FFF2-40B4-BE49-F238E27FC236}">
                <a16:creationId xmlns:a16="http://schemas.microsoft.com/office/drawing/2014/main" id="{4C8EFB4A-1C75-4F63-9CCB-A0561C4276EB}"/>
              </a:ext>
            </a:extLst>
          </p:cNvPr>
          <p:cNvSpPr>
            <a:spLocks noGrp="1"/>
          </p:cNvSpPr>
          <p:nvPr/>
        </p:nvSpPr>
        <p:spPr>
          <a:xfrm>
            <a:off x="838200" y="4495800"/>
            <a:ext cx="10668000" cy="762000"/>
          </a:xfrm>
          <a:prstGeom prst="rect">
            <a:avLst/>
          </a:prstGeom>
          <a:noFill/>
          <a:ln w="0">
            <a:noFill/>
          </a:ln>
        </p:spPr>
        <p:txBody>
          <a:bodyPr>
            <a:noAutofit/>
          </a:bodyPr>
          <a:lstStyle/>
          <a:p>
            <a:pPr>
              <a:buNone/>
              <a:defRPr sz="2400" b="0">
                <a:solidFill>
                  <a:srgbClr val="A9BEE7"/>
                </a:solidFill>
                <a:latin typeface="Calibri"/>
                <a:ea typeface="Calibri"/>
                <a:cs typeface="Calibri"/>
              </a:defRPr>
            </a:pPr>
            <a:r>
              <a:rPr sz="2400" b="0">
                <a:solidFill>
                  <a:srgbClr val="A9BEE7"/>
                </a:solidFill>
                <a:latin typeface="Calibri"/>
                <a:ea typeface="Calibri"/>
                <a:cs typeface="Calibri"/>
              </a:rPr>
              <a:t>Başvuru koşulları ve fırsatların takibi</a:t>
            </a:r>
          </a:p>
        </p:txBody>
      </p:sp>
    </p:spTree>
    <p:extLst>
      <p:ext uri="{BB962C8B-B14F-4D97-AF65-F5344CB8AC3E}">
        <p14:creationId xmlns:p14="http://schemas.microsoft.com/office/powerpoint/2010/main" val="3824625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Erasmus+ öğrenim ve staj hareketliliği</a:t>
            </a:r>
            <a:endParaRPr/>
          </a:p>
        </p:txBody>
      </p:sp>
      <p:sp>
        <p:nvSpPr>
          <p:cNvPr id="8" name="Rectangle 7">
            <a:extLst>
              <a:ext uri="{FF2B5EF4-FFF2-40B4-BE49-F238E27FC236}">
                <a16:creationId xmlns:a16="http://schemas.microsoft.com/office/drawing/2014/main" id="{A9F9927C-F9D9-4FFA-B8F2-1595B348B050}"/>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Öğrenim hareketliliği</a:t>
            </a:r>
          </a:p>
        </p:txBody>
      </p:sp>
      <p:sp>
        <p:nvSpPr>
          <p:cNvPr id="9" name="Rectangle 8">
            <a:extLst>
              <a:ext uri="{FF2B5EF4-FFF2-40B4-BE49-F238E27FC236}">
                <a16:creationId xmlns:a16="http://schemas.microsoft.com/office/drawing/2014/main" id="{E24F3D77-EC22-4B48-8C5B-F0683BC7921C}"/>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İkili anlaşmalı yükseköğretim kurumunda eğitim. Ders eşleştirmesi önceden planlanır.</a:t>
            </a:r>
          </a:p>
        </p:txBody>
      </p:sp>
      <p:sp>
        <p:nvSpPr>
          <p:cNvPr id="10" name="Rectangle 9">
            <a:extLst>
              <a:ext uri="{FF2B5EF4-FFF2-40B4-BE49-F238E27FC236}">
                <a16:creationId xmlns:a16="http://schemas.microsoft.com/office/drawing/2014/main" id="{83601C17-220A-42B8-9AA7-70BBA6636AD1}"/>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Staj hareketliliği</a:t>
            </a:r>
          </a:p>
        </p:txBody>
      </p:sp>
      <p:sp>
        <p:nvSpPr>
          <p:cNvPr id="11" name="Rectangle 10">
            <a:extLst>
              <a:ext uri="{FF2B5EF4-FFF2-40B4-BE49-F238E27FC236}">
                <a16:creationId xmlns:a16="http://schemas.microsoft.com/office/drawing/2014/main" id="{4BB643AD-BDAD-4CC8-84F6-AA31FB02BF9A}"/>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Yurt dışında uygun işletme / kurumda mesleki deneyim. Kabul ve faaliyet planı hazırlanır.</a:t>
            </a:r>
          </a:p>
        </p:txBody>
      </p:sp>
      <p:sp>
        <p:nvSpPr>
          <p:cNvPr id="12" name="Rectangle 11">
            <a:extLst>
              <a:ext uri="{FF2B5EF4-FFF2-40B4-BE49-F238E27FC236}">
                <a16:creationId xmlns:a16="http://schemas.microsoft.com/office/drawing/2014/main" id="{EFA70BFB-ECC3-4072-A939-C790004C36F2}"/>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Başvuru hazırlığı</a:t>
            </a:r>
          </a:p>
        </p:txBody>
      </p:sp>
      <p:sp>
        <p:nvSpPr>
          <p:cNvPr id="13" name="Rectangle 12">
            <a:extLst>
              <a:ext uri="{FF2B5EF4-FFF2-40B4-BE49-F238E27FC236}">
                <a16:creationId xmlns:a16="http://schemas.microsoft.com/office/drawing/2014/main" id="{2719304F-0975-47FE-B5D2-4658BD114163}"/>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Not ortalaması, yabancı dil, kontenjan, kabul koşulları ve çağrının takvimi birlikte değerlendirilir.</a:t>
            </a:r>
          </a:p>
        </p:txBody>
      </p:sp>
      <p:sp>
        <p:nvSpPr>
          <p:cNvPr id="14" name="Rectangle 13">
            <a:extLst>
              <a:ext uri="{FF2B5EF4-FFF2-40B4-BE49-F238E27FC236}">
                <a16:creationId xmlns:a16="http://schemas.microsoft.com/office/drawing/2014/main" id="{41D660A2-EFC5-4BCC-A3A5-D8B2A7ED4A5F}"/>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SUBÜ’de iletişim</a:t>
            </a:r>
          </a:p>
        </p:txBody>
      </p:sp>
      <p:sp>
        <p:nvSpPr>
          <p:cNvPr id="15" name="Rectangle 14">
            <a:extLst>
              <a:ext uri="{FF2B5EF4-FFF2-40B4-BE49-F238E27FC236}">
                <a16:creationId xmlns:a16="http://schemas.microsoft.com/office/drawing/2014/main" id="{DC571F55-3341-4919-94F4-D9D254EDE74B}"/>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Erasmus Koordinatörlüğü ve bölüm koordinatörü. Duyurular: erasmus.subu.edu.tr</a:t>
            </a:r>
          </a:p>
        </p:txBody>
      </p:sp>
      <p:sp>
        <p:nvSpPr>
          <p:cNvPr id="16" name="Rectangle 15">
            <a:extLst>
              <a:ext uri="{FF2B5EF4-FFF2-40B4-BE49-F238E27FC236}">
                <a16:creationId xmlns:a16="http://schemas.microsoft.com/office/drawing/2014/main" id="{9C88278E-5784-4838-AF5A-98472BE48C34}"/>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44</a:t>
            </a:r>
          </a:p>
        </p:txBody>
      </p:sp>
    </p:spTree>
    <p:extLst>
      <p:ext uri="{BB962C8B-B14F-4D97-AF65-F5344CB8AC3E}">
        <p14:creationId xmlns:p14="http://schemas.microsoft.com/office/powerpoint/2010/main" val="34034419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Erasmus başvurusu ve hibe</a:t>
            </a:r>
            <a:endParaRPr/>
          </a:p>
        </p:txBody>
      </p:sp>
      <p:sp>
        <p:nvSpPr>
          <p:cNvPr id="8" name="Rectangle 7">
            <a:extLst>
              <a:ext uri="{FF2B5EF4-FFF2-40B4-BE49-F238E27FC236}">
                <a16:creationId xmlns:a16="http://schemas.microsoft.com/office/drawing/2014/main" id="{21F67096-0071-4679-9519-E52405151824}"/>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Genel asgari ortalama</a:t>
            </a:r>
          </a:p>
        </p:txBody>
      </p:sp>
      <p:sp>
        <p:nvSpPr>
          <p:cNvPr id="9" name="Rectangle 8">
            <a:extLst>
              <a:ext uri="{FF2B5EF4-FFF2-40B4-BE49-F238E27FC236}">
                <a16:creationId xmlns:a16="http://schemas.microsoft.com/office/drawing/2014/main" id="{2EB20DAD-3075-43F3-B59F-75357BFE7792}"/>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2026 KA131 El Kitabı: lisans öğrencileri için en az 2,20 / 4,00. Çağrıdaki diğer koşullar da sağlanmalıdır.</a:t>
            </a:r>
          </a:p>
        </p:txBody>
      </p:sp>
      <p:sp>
        <p:nvSpPr>
          <p:cNvPr id="10" name="Rectangle 9">
            <a:extLst>
              <a:ext uri="{FF2B5EF4-FFF2-40B4-BE49-F238E27FC236}">
                <a16:creationId xmlns:a16="http://schemas.microsoft.com/office/drawing/2014/main" id="{FA42D3BF-05D0-4352-816D-F6CC3E409F4E}"/>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Seçim puanı</a:t>
            </a:r>
          </a:p>
        </p:txBody>
      </p:sp>
      <p:sp>
        <p:nvSpPr>
          <p:cNvPr id="11" name="Rectangle 10">
            <a:extLst>
              <a:ext uri="{FF2B5EF4-FFF2-40B4-BE49-F238E27FC236}">
                <a16:creationId xmlns:a16="http://schemas.microsoft.com/office/drawing/2014/main" id="{93B4740B-560F-4506-B4C4-261F0AAA551C}"/>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Temel ağırlıklar akademik başarı %50, yabancı dil %50. Ek / eksi puan ölçütleri uygulanabilir.</a:t>
            </a:r>
          </a:p>
        </p:txBody>
      </p:sp>
      <p:sp>
        <p:nvSpPr>
          <p:cNvPr id="12" name="Rectangle 11">
            <a:extLst>
              <a:ext uri="{FF2B5EF4-FFF2-40B4-BE49-F238E27FC236}">
                <a16:creationId xmlns:a16="http://schemas.microsoft.com/office/drawing/2014/main" id="{4B593068-4561-4F8F-ADC4-51EA6FB262CF}"/>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Yerleştirmeden sonra</a:t>
            </a:r>
          </a:p>
        </p:txBody>
      </p:sp>
      <p:sp>
        <p:nvSpPr>
          <p:cNvPr id="13" name="Rectangle 12">
            <a:extLst>
              <a:ext uri="{FF2B5EF4-FFF2-40B4-BE49-F238E27FC236}">
                <a16:creationId xmlns:a16="http://schemas.microsoft.com/office/drawing/2014/main" id="{11DB8C15-A030-43F2-B42E-CC1B0F956B27}"/>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 / staj anlaşması, kabul, pasaport-vize, sigorta ve hibe sözleşmesi işlemleri tamamlanır.</a:t>
            </a:r>
          </a:p>
        </p:txBody>
      </p:sp>
      <p:sp>
        <p:nvSpPr>
          <p:cNvPr id="14" name="Rectangle 13">
            <a:extLst>
              <a:ext uri="{FF2B5EF4-FFF2-40B4-BE49-F238E27FC236}">
                <a16:creationId xmlns:a16="http://schemas.microsoft.com/office/drawing/2014/main" id="{7A2AB96E-868E-4217-9153-B760DEE085D6}"/>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Hibe ve dönüş</a:t>
            </a:r>
          </a:p>
        </p:txBody>
      </p:sp>
      <p:sp>
        <p:nvSpPr>
          <p:cNvPr id="15" name="Rectangle 14">
            <a:extLst>
              <a:ext uri="{FF2B5EF4-FFF2-40B4-BE49-F238E27FC236}">
                <a16:creationId xmlns:a16="http://schemas.microsoft.com/office/drawing/2014/main" id="{FD460D7D-864A-4460-9686-30FE2F9F91E8}"/>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Hibe tüm masrafları karşılamayabilir. Tutar, süre ve ödeme koşulları çağrı / sözleşmeye bağlıdır.</a:t>
            </a:r>
          </a:p>
        </p:txBody>
      </p:sp>
      <p:sp>
        <p:nvSpPr>
          <p:cNvPr id="16" name="Rectangle 15">
            <a:extLst>
              <a:ext uri="{FF2B5EF4-FFF2-40B4-BE49-F238E27FC236}">
                <a16:creationId xmlns:a16="http://schemas.microsoft.com/office/drawing/2014/main" id="{04CB70BE-FA4C-41CA-A12F-AF2E121431EC}"/>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45</a:t>
            </a:r>
          </a:p>
        </p:txBody>
      </p:sp>
    </p:spTree>
    <p:extLst>
      <p:ext uri="{BB962C8B-B14F-4D97-AF65-F5344CB8AC3E}">
        <p14:creationId xmlns:p14="http://schemas.microsoft.com/office/powerpoint/2010/main" val="34034419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Çift Anadal Programı (ÇAP)</a:t>
            </a:r>
            <a:endParaRPr/>
          </a:p>
        </p:txBody>
      </p:sp>
      <p:sp>
        <p:nvSpPr>
          <p:cNvPr id="8" name="Rectangle 7">
            <a:extLst>
              <a:ext uri="{FF2B5EF4-FFF2-40B4-BE49-F238E27FC236}">
                <a16:creationId xmlns:a16="http://schemas.microsoft.com/office/drawing/2014/main" id="{DA89DE4E-D258-488D-8033-F41CEDB0D54C}"/>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Amaç ve başvuru zamanı</a:t>
            </a:r>
          </a:p>
        </p:txBody>
      </p:sp>
      <p:sp>
        <p:nvSpPr>
          <p:cNvPr id="9" name="Rectangle 8">
            <a:extLst>
              <a:ext uri="{FF2B5EF4-FFF2-40B4-BE49-F238E27FC236}">
                <a16:creationId xmlns:a16="http://schemas.microsoft.com/office/drawing/2014/main" id="{D7E0C53F-1998-4D9E-9B4F-C1D926608283}"/>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İkinci bir diploma programı. Dört yıllık lisans için en erken 3., en geç 5. yarıyıl başında başvuru yapılır.</a:t>
            </a:r>
          </a:p>
        </p:txBody>
      </p:sp>
      <p:sp>
        <p:nvSpPr>
          <p:cNvPr id="10" name="Rectangle 9">
            <a:extLst>
              <a:ext uri="{FF2B5EF4-FFF2-40B4-BE49-F238E27FC236}">
                <a16:creationId xmlns:a16="http://schemas.microsoft.com/office/drawing/2014/main" id="{97528D2D-86A0-481A-B2E5-D53B9833EB93}"/>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Başarı koşulları</a:t>
            </a:r>
          </a:p>
        </p:txBody>
      </p:sp>
      <p:sp>
        <p:nvSpPr>
          <p:cNvPr id="11" name="Rectangle 10">
            <a:extLst>
              <a:ext uri="{FF2B5EF4-FFF2-40B4-BE49-F238E27FC236}">
                <a16:creationId xmlns:a16="http://schemas.microsoft.com/office/drawing/2014/main" id="{D13825C0-5132-4909-8D10-6B5E2B4F1913}"/>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Bulunduğunuz döneme kadar tüm dersleri başarmak ve en az 2,75 GNO gerekir.</a:t>
            </a:r>
          </a:p>
        </p:txBody>
      </p:sp>
      <p:sp>
        <p:nvSpPr>
          <p:cNvPr id="12" name="Rectangle 11">
            <a:extLst>
              <a:ext uri="{FF2B5EF4-FFF2-40B4-BE49-F238E27FC236}">
                <a16:creationId xmlns:a16="http://schemas.microsoft.com/office/drawing/2014/main" id="{97CF252F-1C1A-445D-8B2D-4580EBD1B8EA}"/>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Sıralama koşulu</a:t>
            </a:r>
          </a:p>
        </p:txBody>
      </p:sp>
      <p:sp>
        <p:nvSpPr>
          <p:cNvPr id="13" name="Rectangle 12">
            <a:extLst>
              <a:ext uri="{FF2B5EF4-FFF2-40B4-BE49-F238E27FC236}">
                <a16:creationId xmlns:a16="http://schemas.microsoft.com/office/drawing/2014/main" id="{E09AF97B-6EA0-47DB-A046-957100ACB50B}"/>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Sınıfın ilk %20’sinde olmak gerekir. İlk %20 dışında, hedef programın ilgili yıl taban puanını sağlama alternatifi vardır.</a:t>
            </a:r>
          </a:p>
        </p:txBody>
      </p:sp>
      <p:sp>
        <p:nvSpPr>
          <p:cNvPr id="14" name="Rectangle 13">
            <a:extLst>
              <a:ext uri="{FF2B5EF4-FFF2-40B4-BE49-F238E27FC236}">
                <a16:creationId xmlns:a16="http://schemas.microsoft.com/office/drawing/2014/main" id="{A5DA01CC-1D4E-495F-A2F8-AE4860F5FB83}"/>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Program ve kontenjan</a:t>
            </a:r>
          </a:p>
        </p:txBody>
      </p:sp>
      <p:sp>
        <p:nvSpPr>
          <p:cNvPr id="15" name="Rectangle 14">
            <a:extLst>
              <a:ext uri="{FF2B5EF4-FFF2-40B4-BE49-F238E27FC236}">
                <a16:creationId xmlns:a16="http://schemas.microsoft.com/office/drawing/2014/main" id="{7237A166-9323-4B52-9ADD-78FFD4EAD160}"/>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Açılan protokol / kontenjanlar esas alınır. Başarı sırası şartı aranan programlarda ilgili YÖK şartı da aranır.</a:t>
            </a:r>
          </a:p>
        </p:txBody>
      </p:sp>
      <p:sp>
        <p:nvSpPr>
          <p:cNvPr id="16" name="Rectangle 15">
            <a:extLst>
              <a:ext uri="{FF2B5EF4-FFF2-40B4-BE49-F238E27FC236}">
                <a16:creationId xmlns:a16="http://schemas.microsoft.com/office/drawing/2014/main" id="{9C74FE09-72FC-4683-AE80-3ECC36ECF0C2}"/>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46</a:t>
            </a:r>
          </a:p>
        </p:txBody>
      </p:sp>
    </p:spTree>
    <p:extLst>
      <p:ext uri="{BB962C8B-B14F-4D97-AF65-F5344CB8AC3E}">
        <p14:creationId xmlns:p14="http://schemas.microsoft.com/office/powerpoint/2010/main" val="3403441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Yandal ve programı sürdürme koşulları</a:t>
            </a:r>
            <a:endParaRPr/>
          </a:p>
        </p:txBody>
      </p:sp>
      <p:sp>
        <p:nvSpPr>
          <p:cNvPr id="8" name="Rectangle 7">
            <a:extLst>
              <a:ext uri="{FF2B5EF4-FFF2-40B4-BE49-F238E27FC236}">
                <a16:creationId xmlns:a16="http://schemas.microsoft.com/office/drawing/2014/main" id="{088176CB-EE62-4685-AEA1-45D8A19F7A76}"/>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Yandalın kapsamı</a:t>
            </a:r>
          </a:p>
        </p:txBody>
      </p:sp>
      <p:sp>
        <p:nvSpPr>
          <p:cNvPr id="9" name="Rectangle 8">
            <a:extLst>
              <a:ext uri="{FF2B5EF4-FFF2-40B4-BE49-F238E27FC236}">
                <a16:creationId xmlns:a16="http://schemas.microsoft.com/office/drawing/2014/main" id="{4C3F8175-71D9-4DB9-89F3-FFDD7809E782}"/>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İkinci alanda belirli dersleri tamamlama. Sonuç yandal sertifikasıdır, ikinci diploma değildir.</a:t>
            </a:r>
          </a:p>
        </p:txBody>
      </p:sp>
      <p:sp>
        <p:nvSpPr>
          <p:cNvPr id="10" name="Rectangle 9">
            <a:extLst>
              <a:ext uri="{FF2B5EF4-FFF2-40B4-BE49-F238E27FC236}">
                <a16:creationId xmlns:a16="http://schemas.microsoft.com/office/drawing/2014/main" id="{25A81704-0456-4F7E-A1D1-9EBD300148FC}"/>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Yandal başvurusu</a:t>
            </a:r>
          </a:p>
        </p:txBody>
      </p:sp>
      <p:sp>
        <p:nvSpPr>
          <p:cNvPr id="11" name="Rectangle 10">
            <a:extLst>
              <a:ext uri="{FF2B5EF4-FFF2-40B4-BE49-F238E27FC236}">
                <a16:creationId xmlns:a16="http://schemas.microsoft.com/office/drawing/2014/main" id="{D82856EA-78BB-4C42-B991-C9CB4F5CA759}"/>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En erken 3., en geç 6. aktif yarıyıl başı. Alınmış tüm kredili derslerde başarı ve en az 2,50 GNO gerekir.</a:t>
            </a:r>
          </a:p>
        </p:txBody>
      </p:sp>
      <p:sp>
        <p:nvSpPr>
          <p:cNvPr id="12" name="Rectangle 11">
            <a:extLst>
              <a:ext uri="{FF2B5EF4-FFF2-40B4-BE49-F238E27FC236}">
                <a16:creationId xmlns:a16="http://schemas.microsoft.com/office/drawing/2014/main" id="{165FF69E-6951-40D4-974E-3CEEDFD51E6F}"/>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Yandalı sürdürme</a:t>
            </a:r>
          </a:p>
        </p:txBody>
      </p:sp>
      <p:sp>
        <p:nvSpPr>
          <p:cNvPr id="13" name="Rectangle 12">
            <a:extLst>
              <a:ext uri="{FF2B5EF4-FFF2-40B4-BE49-F238E27FC236}">
                <a16:creationId xmlns:a16="http://schemas.microsoft.com/office/drawing/2014/main" id="{BEFD623C-16E5-4F43-8200-2D0C3F25F946}"/>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Anadal GNO’su en az 2,30 olmalıdır. İki yarıyıl üst üste ders almama kaydın silinmesine yol açar.</a:t>
            </a:r>
          </a:p>
        </p:txBody>
      </p:sp>
      <p:sp>
        <p:nvSpPr>
          <p:cNvPr id="14" name="Rectangle 13">
            <a:extLst>
              <a:ext uri="{FF2B5EF4-FFF2-40B4-BE49-F238E27FC236}">
                <a16:creationId xmlns:a16="http://schemas.microsoft.com/office/drawing/2014/main" id="{D89C94E0-ACBA-4294-82E8-FCB083D1924C}"/>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ÇAP’ı sürdürme</a:t>
            </a:r>
          </a:p>
        </p:txBody>
      </p:sp>
      <p:sp>
        <p:nvSpPr>
          <p:cNvPr id="15" name="Rectangle 14">
            <a:extLst>
              <a:ext uri="{FF2B5EF4-FFF2-40B4-BE49-F238E27FC236}">
                <a16:creationId xmlns:a16="http://schemas.microsoft.com/office/drawing/2014/main" id="{C0625C37-C7D5-4AEE-B4A9-047B52ED06D6}"/>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Anadal mezuniyet GNO’su en az 2,75. Bir kez 2,50’ye düşme istisnası vardır, tekrar düşüş kaydı etkiler.</a:t>
            </a:r>
          </a:p>
        </p:txBody>
      </p:sp>
      <p:sp>
        <p:nvSpPr>
          <p:cNvPr id="16" name="Rectangle 15">
            <a:extLst>
              <a:ext uri="{FF2B5EF4-FFF2-40B4-BE49-F238E27FC236}">
                <a16:creationId xmlns:a16="http://schemas.microsoft.com/office/drawing/2014/main" id="{E0312FE1-1DB6-4432-A70E-383DBDEDE452}"/>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47</a:t>
            </a:r>
          </a:p>
        </p:txBody>
      </p:sp>
    </p:spTree>
    <p:extLst>
      <p:ext uri="{BB962C8B-B14F-4D97-AF65-F5344CB8AC3E}">
        <p14:creationId xmlns:p14="http://schemas.microsoft.com/office/powerpoint/2010/main" val="34034419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Burs ve destek başvuruları</a:t>
            </a:r>
            <a:endParaRPr/>
          </a:p>
        </p:txBody>
      </p:sp>
      <p:sp>
        <p:nvSpPr>
          <p:cNvPr id="8" name="Rectangle 7">
            <a:extLst>
              <a:ext uri="{FF2B5EF4-FFF2-40B4-BE49-F238E27FC236}">
                <a16:creationId xmlns:a16="http://schemas.microsoft.com/office/drawing/2014/main" id="{96DD1C58-7C9B-44EE-B044-AAD7E142CB9F}"/>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Kurum / vakıf bursları</a:t>
            </a:r>
          </a:p>
        </p:txBody>
      </p:sp>
      <p:sp>
        <p:nvSpPr>
          <p:cNvPr id="9" name="Rectangle 8">
            <a:extLst>
              <a:ext uri="{FF2B5EF4-FFF2-40B4-BE49-F238E27FC236}">
                <a16:creationId xmlns:a16="http://schemas.microsoft.com/office/drawing/2014/main" id="{749FA5D4-0706-4E39-935E-0F1B68366FB9}"/>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Bölüm, fakülte ve Öğrenci İşleri duyurularını izleyin. Her bursun koşulu ve kontenjanı farklıdır.</a:t>
            </a:r>
          </a:p>
        </p:txBody>
      </p:sp>
      <p:sp>
        <p:nvSpPr>
          <p:cNvPr id="10" name="Rectangle 9">
            <a:extLst>
              <a:ext uri="{FF2B5EF4-FFF2-40B4-BE49-F238E27FC236}">
                <a16:creationId xmlns:a16="http://schemas.microsoft.com/office/drawing/2014/main" id="{3483DD84-969B-4850-B7A1-0FD1743AEE53}"/>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Burs komisyonu süreci</a:t>
            </a:r>
          </a:p>
        </p:txBody>
      </p:sp>
      <p:sp>
        <p:nvSpPr>
          <p:cNvPr id="11" name="Rectangle 10">
            <a:extLst>
              <a:ext uri="{FF2B5EF4-FFF2-40B4-BE49-F238E27FC236}">
                <a16:creationId xmlns:a16="http://schemas.microsoft.com/office/drawing/2014/main" id="{AAFEAB52-5C4B-431F-BBFE-C214E72C1DB9}"/>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Başvuru dosyaları değerlendirilir, asil ve yedek listeler ilgili birim / kuruma iletilir.</a:t>
            </a:r>
          </a:p>
        </p:txBody>
      </p:sp>
      <p:sp>
        <p:nvSpPr>
          <p:cNvPr id="12" name="Rectangle 11">
            <a:extLst>
              <a:ext uri="{FF2B5EF4-FFF2-40B4-BE49-F238E27FC236}">
                <a16:creationId xmlns:a16="http://schemas.microsoft.com/office/drawing/2014/main" id="{D26C6C4A-CDDF-4B49-8054-9413DD79B7E0}"/>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Yemek bursu</a:t>
            </a:r>
          </a:p>
        </p:txBody>
      </p:sp>
      <p:sp>
        <p:nvSpPr>
          <p:cNvPr id="13" name="Rectangle 12">
            <a:extLst>
              <a:ext uri="{FF2B5EF4-FFF2-40B4-BE49-F238E27FC236}">
                <a16:creationId xmlns:a16="http://schemas.microsoft.com/office/drawing/2014/main" id="{E2977901-1B96-45BF-84FC-283CFDC99A62}"/>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SKS ve fakülte duyurusundaki başvuru formu, belgeler ve değerlendirme takvimi esas alınır.</a:t>
            </a:r>
          </a:p>
        </p:txBody>
      </p:sp>
      <p:sp>
        <p:nvSpPr>
          <p:cNvPr id="14" name="Rectangle 13">
            <a:extLst>
              <a:ext uri="{FF2B5EF4-FFF2-40B4-BE49-F238E27FC236}">
                <a16:creationId xmlns:a16="http://schemas.microsoft.com/office/drawing/2014/main" id="{EFA487F9-522B-46CC-8AD1-70CBB6CA9641}"/>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KYK bursu / öğrenim kredisi</a:t>
            </a:r>
          </a:p>
        </p:txBody>
      </p:sp>
      <p:sp>
        <p:nvSpPr>
          <p:cNvPr id="15" name="Rectangle 14">
            <a:extLst>
              <a:ext uri="{FF2B5EF4-FFF2-40B4-BE49-F238E27FC236}">
                <a16:creationId xmlns:a16="http://schemas.microsoft.com/office/drawing/2014/main" id="{18A7C04E-A83B-4A49-8AB9-F7EABD6AF4FA}"/>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GSB’nin resmî duyurularını ve e-Devlet başvuru ekranını izleyin. Burs ile kredi koşullarını ayrı okuyun.</a:t>
            </a:r>
          </a:p>
        </p:txBody>
      </p:sp>
      <p:sp>
        <p:nvSpPr>
          <p:cNvPr id="16" name="Rectangle 15">
            <a:extLst>
              <a:ext uri="{FF2B5EF4-FFF2-40B4-BE49-F238E27FC236}">
                <a16:creationId xmlns:a16="http://schemas.microsoft.com/office/drawing/2014/main" id="{28C634A1-D19C-49BF-9D76-5C4ED238EACB}"/>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48</a:t>
            </a:r>
          </a:p>
        </p:txBody>
      </p:sp>
    </p:spTree>
    <p:extLst>
      <p:ext uri="{BB962C8B-B14F-4D97-AF65-F5344CB8AC3E}">
        <p14:creationId xmlns:p14="http://schemas.microsoft.com/office/powerpoint/2010/main" val="3403441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subü_kariyer_yolculuğun_başlasın.png"/>
          <p:cNvPicPr>
            <a:picLocks noChangeAspect="1"/>
          </p:cNvPicPr>
          <p:nvPr/>
        </p:nvPicPr>
        <p:blipFill>
          <a:blip r:embed="rId3"/>
          <a:srcRect t="25" b="25"/>
          <a:stretch/>
        </p:blipFill>
        <p:spPr>
          <a:xfrm>
            <a:off x="0" y="0"/>
            <a:ext cx="12191695" cy="6858000"/>
          </a:xfrm>
          <a:prstGeom prst="rect">
            <a:avLst/>
          </a:prstGeom>
        </p:spPr>
      </p:pic>
    </p:spTree>
    <p:extLst>
      <p:ext uri="{BB962C8B-B14F-4D97-AF65-F5344CB8AC3E}">
        <p14:creationId xmlns:p14="http://schemas.microsoft.com/office/powerpoint/2010/main" val="32342827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kariyer_yolculuğun_burada_başlar.png"/>
          <p:cNvPicPr>
            <a:picLocks noChangeAspect="1"/>
          </p:cNvPicPr>
          <p:nvPr/>
        </p:nvPicPr>
        <p:blipFill>
          <a:blip r:embed="rId3"/>
          <a:srcRect t="25" b="25"/>
          <a:stretch/>
        </p:blipFill>
        <p:spPr>
          <a:xfrm>
            <a:off x="0" y="0"/>
            <a:ext cx="12191695" cy="6858000"/>
          </a:xfrm>
          <a:prstGeom prst="rect">
            <a:avLst/>
          </a:prstGeom>
        </p:spPr>
      </p:pic>
      <p:sp>
        <p:nvSpPr>
          <p:cNvPr id="3" name="Metin kutusu 2"/>
          <p:cNvSpPr txBox="1"/>
          <p:nvPr/>
        </p:nvSpPr>
        <p:spPr>
          <a:xfrm>
            <a:off x="7357145" y="1711354"/>
            <a:ext cx="763398" cy="369332"/>
          </a:xfrm>
          <a:prstGeom prst="rect">
            <a:avLst/>
          </a:prstGeom>
          <a:solidFill>
            <a:schemeClr val="accent2">
              <a:lumMod val="20000"/>
              <a:lumOff val="80000"/>
            </a:schemeClr>
          </a:solidFill>
        </p:spPr>
        <p:txBody>
          <a:bodyPr wrap="square" rtlCol="0">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b="1" dirty="0">
                <a:ln>
                  <a:solidFill>
                    <a:schemeClr val="accent2">
                      <a:lumMod val="40000"/>
                      <a:lumOff val="60000"/>
                    </a:schemeClr>
                  </a:solidFill>
                </a:ln>
                <a:solidFill>
                  <a:srgbClr val="002060"/>
                </a:solidFill>
              </a:rPr>
              <a:t>3700+</a:t>
            </a:r>
          </a:p>
        </p:txBody>
      </p:sp>
    </p:spTree>
    <p:extLst>
      <p:ext uri="{BB962C8B-B14F-4D97-AF65-F5344CB8AC3E}">
        <p14:creationId xmlns:p14="http://schemas.microsoft.com/office/powerpoint/2010/main" val="28162939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rendered_final_manual/slide-3.png"/>
          <p:cNvPicPr>
            <a:picLocks noChangeAspect="1"/>
          </p:cNvPicPr>
          <p:nvPr/>
        </p:nvPicPr>
        <p:blipFill>
          <a:blip r:embed="rId3"/>
          <a:srcRect l="32" r="32"/>
          <a:stretch/>
        </p:blipFill>
        <p:spPr>
          <a:xfrm>
            <a:off x="0" y="0"/>
            <a:ext cx="12191695" cy="6858000"/>
          </a:xfrm>
          <a:prstGeom prst="rect">
            <a:avLst/>
          </a:prstGeom>
        </p:spPr>
      </p:pic>
    </p:spTree>
    <p:extLst>
      <p:ext uri="{BB962C8B-B14F-4D97-AF65-F5344CB8AC3E}">
        <p14:creationId xmlns:p14="http://schemas.microsoft.com/office/powerpoint/2010/main" val="3403817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i_lk_ders_kampüsü_değil_rotanı_tanı.png"/>
          <p:cNvPicPr>
            <a:picLocks noChangeAspect="1"/>
          </p:cNvPicPr>
          <p:nvPr/>
        </p:nvPicPr>
        <p:blipFill>
          <a:blip r:embed="rId3"/>
          <a:srcRect t="25" b="25"/>
          <a:stretch/>
        </p:blipFill>
        <p:spPr>
          <a:xfrm>
            <a:off x="0" y="0"/>
            <a:ext cx="12191695" cy="6858000"/>
          </a:xfrm>
          <a:prstGeom prst="rect">
            <a:avLst/>
          </a:prstGeom>
        </p:spPr>
      </p:pic>
    </p:spTree>
    <p:extLst>
      <p:ext uri="{BB962C8B-B14F-4D97-AF65-F5344CB8AC3E}">
        <p14:creationId xmlns:p14="http://schemas.microsoft.com/office/powerpoint/2010/main" val="16469929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kendini_tanı_geleceğini_tasarla.png"/>
          <p:cNvPicPr>
            <a:picLocks noChangeAspect="1"/>
          </p:cNvPicPr>
          <p:nvPr/>
        </p:nvPicPr>
        <p:blipFill>
          <a:blip r:embed="rId3"/>
          <a:srcRect t="25" b="25"/>
          <a:stretch/>
        </p:blipFill>
        <p:spPr>
          <a:xfrm>
            <a:off x="0" y="0"/>
            <a:ext cx="12191695" cy="6858000"/>
          </a:xfrm>
          <a:prstGeom prst="rect">
            <a:avLst/>
          </a:prstGeom>
        </p:spPr>
      </p:pic>
    </p:spTree>
    <p:extLst>
      <p:ext uri="{BB962C8B-B14F-4D97-AF65-F5344CB8AC3E}">
        <p14:creationId xmlns:p14="http://schemas.microsoft.com/office/powerpoint/2010/main" val="29586724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rendered_final_manual/slide-6.png"/>
          <p:cNvPicPr>
            <a:picLocks noChangeAspect="1"/>
          </p:cNvPicPr>
          <p:nvPr/>
        </p:nvPicPr>
        <p:blipFill>
          <a:blip r:embed="rId3"/>
          <a:srcRect l="32" r="32"/>
          <a:stretch/>
        </p:blipFill>
        <p:spPr>
          <a:xfrm>
            <a:off x="0" y="0"/>
            <a:ext cx="12191695" cy="6858000"/>
          </a:xfrm>
          <a:prstGeom prst="rect">
            <a:avLst/>
          </a:prstGeom>
        </p:spPr>
      </p:pic>
      <p:pic>
        <p:nvPicPr>
          <p:cNvPr id="3" name="Resim 2"/>
          <p:cNvPicPr>
            <a:picLocks noChangeAspect="1"/>
          </p:cNvPicPr>
          <p:nvPr/>
        </p:nvPicPr>
        <p:blipFill rotWithShape="1">
          <a:blip r:embed="rId4"/>
          <a:srcRect l="7743" r="6562"/>
          <a:stretch/>
        </p:blipFill>
        <p:spPr>
          <a:xfrm>
            <a:off x="6375633" y="2959637"/>
            <a:ext cx="2494054" cy="2191203"/>
          </a:xfrm>
          <a:prstGeom prst="rect">
            <a:avLst/>
          </a:prstGeom>
        </p:spPr>
      </p:pic>
      <p:pic>
        <p:nvPicPr>
          <p:cNvPr id="4" name="Resim 3"/>
          <p:cNvPicPr/>
          <p:nvPr/>
        </p:nvPicPr>
        <p:blipFill>
          <a:blip r:embed="rId5">
            <a:extLst>
              <a:ext uri="{28A0092B-C50C-407E-A947-70E740481C1C}">
                <a14:useLocalDpi xmlns:a14="http://schemas.microsoft.com/office/drawing/2010/main" val="0"/>
              </a:ext>
            </a:extLst>
          </a:blip>
          <a:srcRect/>
          <a:stretch>
            <a:fillRect/>
          </a:stretch>
        </p:blipFill>
        <p:spPr bwMode="auto">
          <a:xfrm>
            <a:off x="4639111" y="3341112"/>
            <a:ext cx="1233181" cy="1625171"/>
          </a:xfrm>
          <a:prstGeom prst="rect">
            <a:avLst/>
          </a:prstGeom>
          <a:noFill/>
          <a:ln>
            <a:noFill/>
          </a:ln>
        </p:spPr>
      </p:pic>
    </p:spTree>
    <p:extLst>
      <p:ext uri="{BB962C8B-B14F-4D97-AF65-F5344CB8AC3E}">
        <p14:creationId xmlns:p14="http://schemas.microsoft.com/office/powerpoint/2010/main" val="28763583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kariyer_zirvesi_ve_fuarı_bağlantı_maratonu.png"/>
          <p:cNvPicPr>
            <a:picLocks noChangeAspect="1"/>
          </p:cNvPicPr>
          <p:nvPr/>
        </p:nvPicPr>
        <p:blipFill>
          <a:blip r:embed="rId3"/>
          <a:srcRect t="25" b="25"/>
          <a:stretch/>
        </p:blipFill>
        <p:spPr>
          <a:xfrm>
            <a:off x="0" y="0"/>
            <a:ext cx="12191695" cy="6858000"/>
          </a:xfrm>
          <a:prstGeom prst="rect">
            <a:avLst/>
          </a:prstGeom>
        </p:spPr>
      </p:pic>
    </p:spTree>
    <p:extLst>
      <p:ext uri="{BB962C8B-B14F-4D97-AF65-F5344CB8AC3E}">
        <p14:creationId xmlns:p14="http://schemas.microsoft.com/office/powerpoint/2010/main" val="8232695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mezun_ağıyla_kariyer_yolculuğu.png"/>
          <p:cNvPicPr>
            <a:picLocks noChangeAspect="1"/>
          </p:cNvPicPr>
          <p:nvPr/>
        </p:nvPicPr>
        <p:blipFill>
          <a:blip r:embed="rId3"/>
          <a:srcRect t="25" b="25"/>
          <a:stretch/>
        </p:blipFill>
        <p:spPr>
          <a:xfrm>
            <a:off x="0" y="0"/>
            <a:ext cx="12191695" cy="6858000"/>
          </a:xfrm>
          <a:prstGeom prst="rect">
            <a:avLst/>
          </a:prstGeom>
        </p:spPr>
      </p:pic>
    </p:spTree>
    <p:extLst>
      <p:ext uri="{BB962C8B-B14F-4D97-AF65-F5344CB8AC3E}">
        <p14:creationId xmlns:p14="http://schemas.microsoft.com/office/powerpoint/2010/main" val="25655393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karmer_i_letişim_ve_ekibimiz.png"/>
          <p:cNvPicPr>
            <a:picLocks noChangeAspect="1"/>
          </p:cNvPicPr>
          <p:nvPr/>
        </p:nvPicPr>
        <p:blipFill>
          <a:blip r:embed="rId3"/>
          <a:srcRect t="25" b="25"/>
          <a:stretch/>
        </p:blipFill>
        <p:spPr>
          <a:xfrm>
            <a:off x="106183" y="0"/>
            <a:ext cx="12191695" cy="6858000"/>
          </a:xfrm>
          <a:prstGeom prst="rect">
            <a:avLst/>
          </a:prstGeom>
        </p:spPr>
      </p:pic>
      <p:pic>
        <p:nvPicPr>
          <p:cNvPr id="5" name="Resim 4">
            <a:extLst>
              <a:ext uri="{FF2B5EF4-FFF2-40B4-BE49-F238E27FC236}">
                <a16:creationId xmlns:a16="http://schemas.microsoft.com/office/drawing/2014/main" id="{D3E75CDF-CF70-70B2-00B5-F33BBFC0A23F}"/>
              </a:ext>
            </a:extLst>
          </p:cNvPr>
          <p:cNvPicPr>
            <a:picLocks noChangeAspect="1"/>
          </p:cNvPicPr>
          <p:nvPr/>
        </p:nvPicPr>
        <p:blipFill>
          <a:blip r:embed="rId4"/>
          <a:srcRect r="-2" b="3862"/>
          <a:stretch>
            <a:fillRect/>
          </a:stretch>
        </p:blipFill>
        <p:spPr>
          <a:xfrm rot="180000">
            <a:off x="5306887" y="949528"/>
            <a:ext cx="5554359" cy="4958180"/>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6" name="Dikdörtgen 5"/>
          <p:cNvSpPr/>
          <p:nvPr/>
        </p:nvSpPr>
        <p:spPr>
          <a:xfrm rot="240000">
            <a:off x="7523575" y="919843"/>
            <a:ext cx="2092239" cy="523220"/>
          </a:xfrm>
          <a:prstGeom prst="rect">
            <a:avLst/>
          </a:prstGeom>
          <a:solidFill>
            <a:schemeClr val="bg1"/>
          </a:solidFill>
        </p:spPr>
        <p:txBody>
          <a:bodyPr wrap="none">
            <a:spAutoFit/>
          </a:bodyPr>
          <a:lstStyle/>
          <a:p>
            <a:pPr algn="ctr"/>
            <a:r>
              <a:rPr lang="tr-TR" sz="2800" b="1" dirty="0">
                <a:ln w="0"/>
                <a:solidFill>
                  <a:srgbClr val="002060"/>
                </a:solidFill>
                <a:effectLst>
                  <a:outerShdw blurRad="38100" dist="25400" dir="5400000" algn="ctr" rotWithShape="0">
                    <a:srgbClr val="6E747A">
                      <a:alpha val="43000"/>
                    </a:srgbClr>
                  </a:outerShdw>
                </a:effectLst>
                <a:latin typeface="Comic Sans MS" panose="030F0902030302020204" pitchFamily="66" charset="0"/>
              </a:rPr>
              <a:t>Anket İçin</a:t>
            </a:r>
            <a:r>
              <a:rPr lang="tr-TR" sz="1600" dirty="0">
                <a:ln w="0"/>
                <a:solidFill>
                  <a:schemeClr val="accent1"/>
                </a:solidFill>
                <a:effectLst>
                  <a:outerShdw blurRad="38100" dist="25400" dir="5400000" algn="ctr" rotWithShape="0">
                    <a:srgbClr val="6E747A">
                      <a:alpha val="43000"/>
                    </a:srgbClr>
                  </a:outerShdw>
                </a:effectLst>
                <a:latin typeface="Comic Sans MS" panose="030F0902030302020204" pitchFamily="66" charset="0"/>
              </a:rPr>
              <a:t>:</a:t>
            </a:r>
          </a:p>
        </p:txBody>
      </p:sp>
    </p:spTree>
    <p:extLst>
      <p:ext uri="{BB962C8B-B14F-4D97-AF65-F5344CB8AC3E}">
        <p14:creationId xmlns:p14="http://schemas.microsoft.com/office/powerpoint/2010/main" val="27617964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BE7E923-23D2-400B-9E75-A8029253CE28}"/>
              </a:ext>
            </a:extLst>
          </p:cNvPr>
          <p:cNvSpPr>
            <a:spLocks noGrp="1"/>
          </p:cNvSpPr>
          <p:nvPr/>
        </p:nvSpPr>
        <p:spPr>
          <a:xfrm>
            <a:off x="838200" y="2857500"/>
            <a:ext cx="10382250" cy="1714500"/>
          </a:xfrm>
          <a:prstGeom prst="rect">
            <a:avLst/>
          </a:prstGeom>
          <a:noFill/>
          <a:ln w="0">
            <a:noFill/>
          </a:ln>
        </p:spPr>
        <p:txBody>
          <a:bodyPr>
            <a:noAutofit/>
          </a:bodyPr>
          <a:lstStyle/>
          <a:p>
            <a:pPr>
              <a:defRPr sz="3600" b="0">
                <a:solidFill>
                  <a:srgbClr val="FFFFFF"/>
                </a:solidFill>
                <a:latin typeface="Calibri"/>
                <a:ea typeface="Calibri"/>
                <a:cs typeface="Calibri"/>
              </a:defRPr>
            </a:pPr>
            <a:r>
              <a:rPr sz="3600" b="0">
                <a:solidFill>
                  <a:srgbClr val="FFFFFF"/>
                </a:solidFill>
                <a:latin typeface="Calibri"/>
                <a:ea typeface="Calibri"/>
                <a:cs typeface="Calibri"/>
              </a:rPr>
              <a:t>TEKNOLOJİ YARIŞMALARI</a:t>
            </a:r>
          </a:p>
          <a:p>
            <a:pPr>
              <a:defRPr sz="3600" b="0">
                <a:solidFill>
                  <a:srgbClr val="FFFFFF"/>
                </a:solidFill>
                <a:latin typeface="Calibri"/>
                <a:ea typeface="Calibri"/>
                <a:cs typeface="Calibri"/>
              </a:defRPr>
            </a:pPr>
            <a:r>
              <a:rPr sz="3600" b="0">
                <a:solidFill>
                  <a:srgbClr val="FFFFFF"/>
                </a:solidFill>
                <a:latin typeface="Calibri"/>
                <a:ea typeface="Calibri"/>
                <a:cs typeface="Calibri"/>
              </a:rPr>
              <a:t>KOORDİNATÖRLÜĞÜ</a:t>
            </a:r>
          </a:p>
        </p:txBody>
      </p:sp>
    </p:spTree>
    <p:extLst>
      <p:ext uri="{BB962C8B-B14F-4D97-AF65-F5344CB8AC3E}">
        <p14:creationId xmlns:p14="http://schemas.microsoft.com/office/powerpoint/2010/main" val="3824625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A5F03C-FBBB-4AF7-87F8-B7E80430BC61}"/>
              </a:ext>
            </a:extLst>
          </p:cNvPr>
          <p:cNvSpPr>
            <a:spLocks noGrp="1"/>
          </p:cNvSpPr>
          <p:nvPr/>
        </p:nvSpPr>
        <p:spPr>
          <a:xfrm>
            <a:off x="838200" y="2857500"/>
            <a:ext cx="10382250" cy="1714500"/>
          </a:xfrm>
          <a:prstGeom prst="rect">
            <a:avLst/>
          </a:prstGeom>
          <a:noFill/>
          <a:ln w="0">
            <a:noFill/>
          </a:ln>
        </p:spPr>
        <p:txBody>
          <a:bodyPr>
            <a:noAutofit/>
          </a:bodyPr>
          <a:lstStyle/>
          <a:p>
            <a:pPr>
              <a:defRPr sz="3600" b="0">
                <a:solidFill>
                  <a:srgbClr val="FFFFFF"/>
                </a:solidFill>
                <a:latin typeface="Calibri"/>
                <a:ea typeface="Calibri"/>
                <a:cs typeface="Calibri"/>
              </a:defRPr>
            </a:pPr>
            <a:r>
              <a:rPr sz="3600" b="0">
                <a:solidFill>
                  <a:srgbClr val="FFFFFF"/>
                </a:solidFill>
                <a:latin typeface="Calibri"/>
                <a:ea typeface="Calibri"/>
                <a:cs typeface="Calibri"/>
              </a:rPr>
              <a:t>YAPAY ZEKÂ UYGULAMA VE</a:t>
            </a:r>
          </a:p>
          <a:p>
            <a:pPr>
              <a:defRPr sz="3600" b="0">
                <a:solidFill>
                  <a:srgbClr val="FFFFFF"/>
                </a:solidFill>
                <a:latin typeface="Calibri"/>
                <a:ea typeface="Calibri"/>
                <a:cs typeface="Calibri"/>
              </a:defRPr>
            </a:pPr>
            <a:r>
              <a:rPr sz="3600" b="0">
                <a:solidFill>
                  <a:srgbClr val="FFFFFF"/>
                </a:solidFill>
                <a:latin typeface="Calibri"/>
                <a:ea typeface="Calibri"/>
                <a:cs typeface="Calibri"/>
              </a:rPr>
              <a:t>ARAŞTIRMA MERKEZİ (YAZEM)</a:t>
            </a:r>
          </a:p>
        </p:txBody>
      </p:sp>
    </p:spTree>
    <p:extLst>
      <p:ext uri="{BB962C8B-B14F-4D97-AF65-F5344CB8AC3E}">
        <p14:creationId xmlns:p14="http://schemas.microsoft.com/office/powerpoint/2010/main" val="38246252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1AA5C75-5604-427A-87E0-F85022856ACB}"/>
              </a:ext>
            </a:extLst>
          </p:cNvPr>
          <p:cNvSpPr>
            <a:spLocks noGrp="1"/>
          </p:cNvSpPr>
          <p:nvPr/>
        </p:nvSpPr>
        <p:spPr>
          <a:xfrm>
            <a:off x="838200" y="2857500"/>
            <a:ext cx="10382250" cy="1714500"/>
          </a:xfrm>
          <a:prstGeom prst="rect">
            <a:avLst/>
          </a:prstGeom>
          <a:noFill/>
          <a:ln w="0">
            <a:noFill/>
          </a:ln>
        </p:spPr>
        <p:txBody>
          <a:bodyPr>
            <a:noAutofit/>
          </a:bodyPr>
          <a:lstStyle/>
          <a:p>
            <a:pPr>
              <a:defRPr sz="3600" b="0">
                <a:solidFill>
                  <a:srgbClr val="FFFFFF"/>
                </a:solidFill>
                <a:latin typeface="Calibri"/>
                <a:ea typeface="Calibri"/>
                <a:cs typeface="Calibri"/>
              </a:defRPr>
            </a:pPr>
            <a:r>
              <a:rPr sz="3600" b="0">
                <a:solidFill>
                  <a:srgbClr val="FFFFFF"/>
                </a:solidFill>
                <a:latin typeface="Calibri"/>
                <a:ea typeface="Calibri"/>
                <a:cs typeface="Calibri"/>
              </a:rPr>
              <a:t>ÖĞRENCİ TOPLULUKLARI</a:t>
            </a:r>
          </a:p>
          <a:p>
            <a:pPr>
              <a:defRPr sz="3600" b="0">
                <a:solidFill>
                  <a:srgbClr val="FFFFFF"/>
                </a:solidFill>
                <a:latin typeface="Calibri"/>
                <a:ea typeface="Calibri"/>
                <a:cs typeface="Calibri"/>
              </a:defRPr>
            </a:pPr>
            <a:r>
              <a:rPr sz="3600" b="0">
                <a:solidFill>
                  <a:srgbClr val="FFFFFF"/>
                </a:solidFill>
                <a:latin typeface="Calibri"/>
                <a:ea typeface="Calibri"/>
                <a:cs typeface="Calibri"/>
              </a:rPr>
              <a:t>VE BTT</a:t>
            </a:r>
          </a:p>
        </p:txBody>
      </p:sp>
    </p:spTree>
    <p:extLst>
      <p:ext uri="{BB962C8B-B14F-4D97-AF65-F5344CB8AC3E}">
        <p14:creationId xmlns:p14="http://schemas.microsoft.com/office/powerpoint/2010/main" val="38246252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2538A8-68AC-4BFB-BD71-8F3B45EB5578}"/>
              </a:ext>
            </a:extLst>
          </p:cNvPr>
          <p:cNvSpPr>
            <a:spLocks noGrp="1"/>
          </p:cNvSpPr>
          <p:nvPr/>
        </p:nvSpPr>
        <p:spPr>
          <a:xfrm>
            <a:off x="838200" y="2857500"/>
            <a:ext cx="10382250" cy="1714500"/>
          </a:xfrm>
          <a:prstGeom prst="rect">
            <a:avLst/>
          </a:prstGeom>
          <a:noFill/>
          <a:ln w="0">
            <a:noFill/>
          </a:ln>
        </p:spPr>
        <p:txBody>
          <a:bodyPr>
            <a:noAutofit/>
          </a:bodyPr>
          <a:lstStyle/>
          <a:p>
            <a:pPr>
              <a:defRPr sz="3600" b="0">
                <a:solidFill>
                  <a:srgbClr val="FFFFFF"/>
                </a:solidFill>
                <a:latin typeface="Calibri"/>
                <a:ea typeface="Calibri"/>
                <a:cs typeface="Calibri"/>
              </a:defRPr>
            </a:pPr>
            <a:r>
              <a:rPr sz="3600" b="0">
                <a:solidFill>
                  <a:srgbClr val="FFFFFF"/>
                </a:solidFill>
                <a:latin typeface="Calibri"/>
                <a:ea typeface="Calibri"/>
                <a:cs typeface="Calibri"/>
              </a:rPr>
              <a:t>AYLIK KARİYER ETKİNLİKLERİ,</a:t>
            </a:r>
          </a:p>
          <a:p>
            <a:pPr>
              <a:defRPr sz="3600" b="0">
                <a:solidFill>
                  <a:srgbClr val="FFFFFF"/>
                </a:solidFill>
                <a:latin typeface="Calibri"/>
                <a:ea typeface="Calibri"/>
                <a:cs typeface="Calibri"/>
              </a:defRPr>
            </a:pPr>
            <a:r>
              <a:rPr sz="3600" b="0">
                <a:solidFill>
                  <a:srgbClr val="FFFFFF"/>
                </a:solidFill>
                <a:latin typeface="Calibri"/>
                <a:ea typeface="Calibri"/>
                <a:cs typeface="Calibri"/>
              </a:rPr>
              <a:t>SORU-CEVAP VE KAPANIŞ</a:t>
            </a:r>
          </a:p>
        </p:txBody>
      </p:sp>
    </p:spTree>
    <p:extLst>
      <p:ext uri="{BB962C8B-B14F-4D97-AF65-F5344CB8AC3E}">
        <p14:creationId xmlns:p14="http://schemas.microsoft.com/office/powerpoint/2010/main" val="38246252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İlk haftalar için kontrol listesi</a:t>
            </a:r>
            <a:endParaRPr/>
          </a:p>
        </p:txBody>
      </p:sp>
      <p:sp>
        <p:nvSpPr>
          <p:cNvPr id="8" name="Rectangle 7">
            <a:extLst>
              <a:ext uri="{FF2B5EF4-FFF2-40B4-BE49-F238E27FC236}">
                <a16:creationId xmlns:a16="http://schemas.microsoft.com/office/drawing/2014/main" id="{A010D3F0-FBF3-4C53-9A27-7D97DA3EF2EA}"/>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Ders kaydı</a:t>
            </a:r>
          </a:p>
        </p:txBody>
      </p:sp>
      <p:sp>
        <p:nvSpPr>
          <p:cNvPr id="9" name="Rectangle 8">
            <a:extLst>
              <a:ext uri="{FF2B5EF4-FFF2-40B4-BE49-F238E27FC236}">
                <a16:creationId xmlns:a16="http://schemas.microsoft.com/office/drawing/2014/main" id="{A566D613-BE99-4904-915D-91480F3A46F2}"/>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 listenizi, danışman onayını ve haftalık programınızı kontrol edin.</a:t>
            </a:r>
          </a:p>
        </p:txBody>
      </p:sp>
      <p:sp>
        <p:nvSpPr>
          <p:cNvPr id="10" name="Rectangle 9">
            <a:extLst>
              <a:ext uri="{FF2B5EF4-FFF2-40B4-BE49-F238E27FC236}">
                <a16:creationId xmlns:a16="http://schemas.microsoft.com/office/drawing/2014/main" id="{453C561E-32F0-4FFD-BC7C-954797E224E3}"/>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İletişim</a:t>
            </a:r>
          </a:p>
        </p:txBody>
      </p:sp>
      <p:sp>
        <p:nvSpPr>
          <p:cNvPr id="11" name="Rectangle 10">
            <a:extLst>
              <a:ext uri="{FF2B5EF4-FFF2-40B4-BE49-F238E27FC236}">
                <a16:creationId xmlns:a16="http://schemas.microsoft.com/office/drawing/2014/main" id="{293B349B-3598-4078-AD5E-53D75CF0B914}"/>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Danışmanınızı öğrenin. Kurumsal e-posta ve resmî duyuruları takip etmeye başlayın.</a:t>
            </a:r>
          </a:p>
        </p:txBody>
      </p:sp>
      <p:sp>
        <p:nvSpPr>
          <p:cNvPr id="12" name="Rectangle 11">
            <a:extLst>
              <a:ext uri="{FF2B5EF4-FFF2-40B4-BE49-F238E27FC236}">
                <a16:creationId xmlns:a16="http://schemas.microsoft.com/office/drawing/2014/main" id="{66641CFE-0210-42DE-91F8-CF1518DD92EA}"/>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Başvuru takvimi</a:t>
            </a:r>
          </a:p>
        </p:txBody>
      </p:sp>
      <p:sp>
        <p:nvSpPr>
          <p:cNvPr id="13" name="Rectangle 12">
            <a:extLst>
              <a:ext uri="{FF2B5EF4-FFF2-40B4-BE49-F238E27FC236}">
                <a16:creationId xmlns:a16="http://schemas.microsoft.com/office/drawing/2014/main" id="{858FD506-6011-40A5-B078-05D79C6C6AC3}"/>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Muafiyet, mazeretli kayıt ve burs duyurularının son tarihlerini takviminize ekleyin.</a:t>
            </a:r>
          </a:p>
        </p:txBody>
      </p:sp>
      <p:sp>
        <p:nvSpPr>
          <p:cNvPr id="14" name="Rectangle 13">
            <a:extLst>
              <a:ext uri="{FF2B5EF4-FFF2-40B4-BE49-F238E27FC236}">
                <a16:creationId xmlns:a16="http://schemas.microsoft.com/office/drawing/2014/main" id="{1FC5B1F8-3435-4FFA-87C9-8339C9116879}"/>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Uzun vadeli hazırlık</a:t>
            </a:r>
          </a:p>
        </p:txBody>
      </p:sp>
      <p:sp>
        <p:nvSpPr>
          <p:cNvPr id="15" name="Rectangle 14">
            <a:extLst>
              <a:ext uri="{FF2B5EF4-FFF2-40B4-BE49-F238E27FC236}">
                <a16:creationId xmlns:a16="http://schemas.microsoft.com/office/drawing/2014/main" id="{BA755A67-8C1E-43ED-90AB-002FF6B6DD6A}"/>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Not ortalaması ve yabancı dil çalışmasını planlayın. Staj için ilk yazdan önce hazırlığa başlayın.</a:t>
            </a:r>
          </a:p>
        </p:txBody>
      </p:sp>
      <p:sp>
        <p:nvSpPr>
          <p:cNvPr id="16" name="Rectangle 15">
            <a:extLst>
              <a:ext uri="{FF2B5EF4-FFF2-40B4-BE49-F238E27FC236}">
                <a16:creationId xmlns:a16="http://schemas.microsoft.com/office/drawing/2014/main" id="{9AC2EC34-06E7-4857-BE2A-93E15A6F9E31}"/>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53</a:t>
            </a:r>
          </a:p>
        </p:txBody>
      </p:sp>
    </p:spTree>
    <p:extLst>
      <p:ext uri="{BB962C8B-B14F-4D97-AF65-F5344CB8AC3E}">
        <p14:creationId xmlns:p14="http://schemas.microsoft.com/office/powerpoint/2010/main" val="34034419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052FE8-75A0-D745-9894-2A15D2479C21}"/>
              </a:ext>
            </a:extLst>
          </p:cNvPr>
          <p:cNvSpPr>
            <a:spLocks noGrp="1"/>
          </p:cNvSpPr>
          <p:nvPr>
            <p:ph type="title"/>
          </p:nvPr>
        </p:nvSpPr>
        <p:spPr>
          <a:xfrm>
            <a:off x="481209" y="178253"/>
            <a:ext cx="10084496" cy="665141"/>
          </a:xfrm>
        </p:spPr>
        <p:txBody>
          <a:bodyPr/>
          <a:lstStyle/>
          <a:p>
            <a:pPr>
              <a:buNone/>
              <a:defRPr sz="2400">
                <a:solidFill>
                  <a:srgbClr val="FFFFFF"/>
                </a:solidFill>
                <a:latin typeface="Calibri"/>
                <a:ea typeface="Calibri"/>
                <a:cs typeface="Calibri"/>
              </a:defRPr>
            </a:pPr>
            <a:r>
              <a:rPr sz="2400">
                <a:solidFill>
                  <a:srgbClr val="FFFFFF"/>
                </a:solidFill>
                <a:latin typeface="Calibri"/>
                <a:ea typeface="Calibri"/>
                <a:cs typeface="Calibri"/>
              </a:rPr>
              <a:t>Kaynaklar ve güncel bilgiye erişim</a:t>
            </a:r>
            <a:endParaRPr/>
          </a:p>
        </p:txBody>
      </p:sp>
      <p:sp>
        <p:nvSpPr>
          <p:cNvPr id="8" name="Rectangle 7">
            <a:extLst>
              <a:ext uri="{FF2B5EF4-FFF2-40B4-BE49-F238E27FC236}">
                <a16:creationId xmlns:a16="http://schemas.microsoft.com/office/drawing/2014/main" id="{3E38F878-1C1A-420C-9C4C-62349B8D05C2}"/>
              </a:ext>
            </a:extLst>
          </p:cNvPr>
          <p:cNvSpPr>
            <a:spLocks noGrp="1"/>
          </p:cNvSpPr>
          <p:nvPr/>
        </p:nvSpPr>
        <p:spPr>
          <a:xfrm>
            <a:off x="762000" y="13811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Mevzuat</a:t>
            </a:r>
          </a:p>
        </p:txBody>
      </p:sp>
      <p:sp>
        <p:nvSpPr>
          <p:cNvPr id="9" name="Rectangle 8">
            <a:extLst>
              <a:ext uri="{FF2B5EF4-FFF2-40B4-BE49-F238E27FC236}">
                <a16:creationId xmlns:a16="http://schemas.microsoft.com/office/drawing/2014/main" id="{A3E447E4-FC1D-451A-B4FD-6FB91A3B7DF2}"/>
              </a:ext>
            </a:extLst>
          </p:cNvPr>
          <p:cNvSpPr>
            <a:spLocks noGrp="1"/>
          </p:cNvSpPr>
          <p:nvPr/>
        </p:nvSpPr>
        <p:spPr>
          <a:xfrm>
            <a:off x="762000" y="17907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KYS.YNT.023_2, KYS.YNG.045_4, KYS.YNG.022_0 ve KYS.YNG.044_2</a:t>
            </a:r>
          </a:p>
        </p:txBody>
      </p:sp>
      <p:sp>
        <p:nvSpPr>
          <p:cNvPr id="10" name="Rectangle 9">
            <a:extLst>
              <a:ext uri="{FF2B5EF4-FFF2-40B4-BE49-F238E27FC236}">
                <a16:creationId xmlns:a16="http://schemas.microsoft.com/office/drawing/2014/main" id="{99ADF19D-4DB2-4884-8F94-9AC86F8C31FE}"/>
              </a:ext>
            </a:extLst>
          </p:cNvPr>
          <p:cNvSpPr>
            <a:spLocks noGrp="1"/>
          </p:cNvSpPr>
          <p:nvPr/>
        </p:nvSpPr>
        <p:spPr>
          <a:xfrm>
            <a:off x="762000" y="24860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Bölüm ve fakülte</a:t>
            </a:r>
          </a:p>
        </p:txBody>
      </p:sp>
      <p:sp>
        <p:nvSpPr>
          <p:cNvPr id="11" name="Rectangle 10">
            <a:extLst>
              <a:ext uri="{FF2B5EF4-FFF2-40B4-BE49-F238E27FC236}">
                <a16:creationId xmlns:a16="http://schemas.microsoft.com/office/drawing/2014/main" id="{A335053A-6AD3-4860-ACAA-D0066D724993}"/>
              </a:ext>
            </a:extLst>
          </p:cNvPr>
          <p:cNvSpPr>
            <a:spLocks noGrp="1"/>
          </p:cNvSpPr>
          <p:nvPr/>
        </p:nvSpPr>
        <p:spPr>
          <a:xfrm>
            <a:off x="762000" y="28956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bm.subu.edu.tr / tf.subu.edu.tr</a:t>
            </a:r>
          </a:p>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Derse yazılma duyurusu ve 2026–2027 İME duyuruları</a:t>
            </a:r>
          </a:p>
        </p:txBody>
      </p:sp>
      <p:sp>
        <p:nvSpPr>
          <p:cNvPr id="12" name="Rectangle 11">
            <a:extLst>
              <a:ext uri="{FF2B5EF4-FFF2-40B4-BE49-F238E27FC236}">
                <a16:creationId xmlns:a16="http://schemas.microsoft.com/office/drawing/2014/main" id="{E6A421E2-0AC2-4AEA-A166-A9D9825B5A15}"/>
              </a:ext>
            </a:extLst>
          </p:cNvPr>
          <p:cNvSpPr>
            <a:spLocks noGrp="1"/>
          </p:cNvSpPr>
          <p:nvPr/>
        </p:nvSpPr>
        <p:spPr>
          <a:xfrm>
            <a:off x="762000" y="35909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Üniversite ve öğrenci hizmetleri</a:t>
            </a:r>
          </a:p>
        </p:txBody>
      </p:sp>
      <p:sp>
        <p:nvSpPr>
          <p:cNvPr id="13" name="Rectangle 12">
            <a:extLst>
              <a:ext uri="{FF2B5EF4-FFF2-40B4-BE49-F238E27FC236}">
                <a16:creationId xmlns:a16="http://schemas.microsoft.com/office/drawing/2014/main" id="{2191E824-E22F-446B-B2B0-9999B4323DAB}"/>
              </a:ext>
            </a:extLst>
          </p:cNvPr>
          <p:cNvSpPr>
            <a:spLocks noGrp="1"/>
          </p:cNvSpPr>
          <p:nvPr/>
        </p:nvSpPr>
        <p:spPr>
          <a:xfrm>
            <a:off x="762000" y="40005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subu.edu.tr / ogrisl.subu.edu.tr / sks.subu.edu.tr</a:t>
            </a:r>
          </a:p>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Akademik takvim, süreç belgeleri ve öğrenci duyuruları</a:t>
            </a:r>
          </a:p>
        </p:txBody>
      </p:sp>
      <p:sp>
        <p:nvSpPr>
          <p:cNvPr id="14" name="Rectangle 13">
            <a:extLst>
              <a:ext uri="{FF2B5EF4-FFF2-40B4-BE49-F238E27FC236}">
                <a16:creationId xmlns:a16="http://schemas.microsoft.com/office/drawing/2014/main" id="{22AA9363-FCFF-4818-8280-D78879D6C311}"/>
              </a:ext>
            </a:extLst>
          </p:cNvPr>
          <p:cNvSpPr>
            <a:spLocks noGrp="1"/>
          </p:cNvSpPr>
          <p:nvPr/>
        </p:nvSpPr>
        <p:spPr>
          <a:xfrm>
            <a:off x="762000" y="4695825"/>
            <a:ext cx="10572750" cy="409575"/>
          </a:xfrm>
          <a:prstGeom prst="rect">
            <a:avLst/>
          </a:prstGeom>
          <a:noFill/>
          <a:ln w="0">
            <a:noFill/>
          </a:ln>
        </p:spPr>
        <p:txBody>
          <a:bodyPr>
            <a:noAutofit/>
          </a:bodyPr>
          <a:lstStyle/>
          <a:p>
            <a:pPr>
              <a:buNone/>
              <a:defRPr sz="2250" b="1">
                <a:solidFill>
                  <a:srgbClr val="003D9F"/>
                </a:solidFill>
                <a:latin typeface="Calibri"/>
                <a:ea typeface="Calibri"/>
                <a:cs typeface="Calibri"/>
              </a:defRPr>
            </a:pPr>
            <a:r>
              <a:rPr sz="2250" b="1">
                <a:solidFill>
                  <a:srgbClr val="003D9F"/>
                </a:solidFill>
                <a:latin typeface="Calibri"/>
                <a:ea typeface="Calibri"/>
                <a:cs typeface="Calibri"/>
              </a:rPr>
              <a:t>Erasmus ve disiplin</a:t>
            </a:r>
          </a:p>
        </p:txBody>
      </p:sp>
      <p:sp>
        <p:nvSpPr>
          <p:cNvPr id="15" name="Rectangle 14">
            <a:extLst>
              <a:ext uri="{FF2B5EF4-FFF2-40B4-BE49-F238E27FC236}">
                <a16:creationId xmlns:a16="http://schemas.microsoft.com/office/drawing/2014/main" id="{AD1582E9-FDDC-4D21-ACE0-EF6A582BFEA6}"/>
              </a:ext>
            </a:extLst>
          </p:cNvPr>
          <p:cNvSpPr>
            <a:spLocks noGrp="1"/>
          </p:cNvSpPr>
          <p:nvPr/>
        </p:nvSpPr>
        <p:spPr>
          <a:xfrm>
            <a:off x="762000" y="5105400"/>
            <a:ext cx="10572750" cy="704850"/>
          </a:xfrm>
          <a:prstGeom prst="rect">
            <a:avLst/>
          </a:prstGeom>
          <a:noFill/>
          <a:ln w="0">
            <a:noFill/>
          </a:ln>
        </p:spPr>
        <p:txBody>
          <a:bodyPr>
            <a:noAutofit/>
          </a:bodyPr>
          <a:lstStyle/>
          <a:p>
            <a:pPr>
              <a:buNone/>
              <a:defRPr sz="2100" b="0">
                <a:solidFill>
                  <a:srgbClr val="262626"/>
                </a:solidFill>
                <a:latin typeface="Calibri"/>
                <a:ea typeface="Calibri"/>
                <a:cs typeface="Calibri"/>
              </a:defRPr>
            </a:pPr>
            <a:r>
              <a:rPr sz="2100" b="0">
                <a:solidFill>
                  <a:srgbClr val="262626"/>
                </a:solidFill>
                <a:latin typeface="Calibri"/>
                <a:ea typeface="Calibri"/>
                <a:cs typeface="Calibri"/>
              </a:rPr>
              <a:t>2026 KA131 El Kitabı, Erasmus Koordinatörlüğü ve 2547 sayılı Kanun m.54</a:t>
            </a:r>
          </a:p>
        </p:txBody>
      </p:sp>
      <p:sp>
        <p:nvSpPr>
          <p:cNvPr id="16" name="Rectangle 15">
            <a:extLst>
              <a:ext uri="{FF2B5EF4-FFF2-40B4-BE49-F238E27FC236}">
                <a16:creationId xmlns:a16="http://schemas.microsoft.com/office/drawing/2014/main" id="{C61BDF20-EC32-4C6B-843F-D40D424F0549}"/>
              </a:ext>
            </a:extLst>
          </p:cNvPr>
          <p:cNvSpPr>
            <a:spLocks noGrp="1"/>
          </p:cNvSpPr>
          <p:nvPr/>
        </p:nvSpPr>
        <p:spPr>
          <a:xfrm>
            <a:off x="11049000" y="6515100"/>
            <a:ext cx="533400" cy="266700"/>
          </a:xfrm>
          <a:prstGeom prst="rect">
            <a:avLst/>
          </a:prstGeom>
          <a:noFill/>
          <a:ln w="0">
            <a:noFill/>
          </a:ln>
        </p:spPr>
        <p:txBody>
          <a:bodyPr>
            <a:noAutofit/>
          </a:bodyPr>
          <a:lstStyle/>
          <a:p>
            <a:pPr>
              <a:buNone/>
              <a:defRPr sz="1050" b="0">
                <a:solidFill>
                  <a:srgbClr val="FFFFFF"/>
                </a:solidFill>
                <a:latin typeface="Calibri"/>
                <a:ea typeface="Calibri"/>
                <a:cs typeface="Calibri"/>
              </a:defRPr>
            </a:pPr>
            <a:r>
              <a:rPr sz="1050" b="0">
                <a:solidFill>
                  <a:srgbClr val="FFFFFF"/>
                </a:solidFill>
                <a:latin typeface="Calibri"/>
                <a:ea typeface="Calibri"/>
                <a:cs typeface="Calibri"/>
              </a:rPr>
              <a:t>54</a:t>
            </a:r>
          </a:p>
        </p:txBody>
      </p:sp>
    </p:spTree>
    <p:extLst>
      <p:ext uri="{BB962C8B-B14F-4D97-AF65-F5344CB8AC3E}">
        <p14:creationId xmlns:p14="http://schemas.microsoft.com/office/powerpoint/2010/main" val="34034419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3DA6"/>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a:stretch/>
        </p:blipFill>
        <p:spPr>
          <a:xfrm>
            <a:off x="4386310" y="2191055"/>
            <a:ext cx="3419378" cy="3428364"/>
          </a:xfrm>
          <a:prstGeom prst="rect">
            <a:avLst/>
          </a:prstGeom>
        </p:spPr>
      </p:pic>
      <p:sp>
        <p:nvSpPr>
          <p:cNvPr id="6" name="Rectangle 5">
            <a:extLst>
              <a:ext uri="{FF2B5EF4-FFF2-40B4-BE49-F238E27FC236}">
                <a16:creationId xmlns:a16="http://schemas.microsoft.com/office/drawing/2014/main" id="{763D1788-6D9E-8347-8F79-A44C955CB193}"/>
              </a:ext>
            </a:extLst>
          </p:cNvPr>
          <p:cNvSpPr>
            <a:spLocks noGrp="1"/>
          </p:cNvSpPr>
          <p:nvPr/>
        </p:nvSpPr>
        <p:spPr>
          <a:xfrm>
            <a:off x="4580487" y="1024909"/>
            <a:ext cx="3031023" cy="523220"/>
          </a:xfrm>
          <a:prstGeom prst="rect">
            <a:avLst/>
          </a:prstGeom>
        </p:spPr>
        <p:txBody>
          <a:bodyPr wrap="none">
            <a:spAutoFit/>
          </a:bodyPr>
          <a:lstStyle/>
          <a:p>
            <a:pPr algn="ctr">
              <a:buNone/>
            </a:pPr>
            <a:r>
              <a:rPr sz="2800" spc="600">
                <a:solidFill>
                  <a:schemeClr val="bg1"/>
                </a:solidFill>
              </a:rPr>
              <a:t>TEŞEKKÜRLER</a:t>
            </a:r>
          </a:p>
        </p:txBody>
      </p:sp>
    </p:spTree>
    <p:extLst>
      <p:ext uri="{BB962C8B-B14F-4D97-AF65-F5344CB8AC3E}">
        <p14:creationId xmlns:p14="http://schemas.microsoft.com/office/powerpoint/2010/main" val="33152942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5524</Words>
  <Application>Microsoft Macintosh PowerPoint</Application>
  <DocSecurity>0</DocSecurity>
  <PresentationFormat>Widescreen</PresentationFormat>
  <Paragraphs>669</Paragraphs>
  <Slides>58</Slides>
  <Notes>58</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Hangi konuda kime başvurulur?</vt:lpstr>
      <vt:lpstr>Duyurular ve öğrenci sistemleri</vt:lpstr>
      <vt:lpstr>Danışman görüşmesine hazırlık</vt:lpstr>
      <vt:lpstr>Akademik e-posta yazışması</vt:lpstr>
      <vt:lpstr>E-posta örneği</vt:lpstr>
      <vt:lpstr>Dilekçe ve başvuru takibi</vt:lpstr>
      <vt:lpstr>PowerPoint Presentation</vt:lpstr>
      <vt:lpstr>Derse yazılmanın dört adımı</vt:lpstr>
      <vt:lpstr>2026–2027 güz dönemi başlangıcı</vt:lpstr>
      <vt:lpstr>Ders yükü ve alt dönem önceliği</vt:lpstr>
      <vt:lpstr>Ön koşul ve ders planı</vt:lpstr>
      <vt:lpstr>Ders çakışması ve sınav çakışması</vt:lpstr>
      <vt:lpstr>Ders bırakma, çekilme ve muafiyet</vt:lpstr>
      <vt:lpstr>Devam, notlar ve mezuniyet</vt:lpstr>
      <vt:lpstr>PowerPoint Presentation</vt:lpstr>
      <vt:lpstr>PowerPoint Presentation</vt:lpstr>
      <vt:lpstr>Staj ile İME arasındaki fark</vt:lpstr>
      <vt:lpstr>Staj ne zaman ve nerede yapılır?</vt:lpstr>
      <vt:lpstr>Staj başvurusu ve sigorta</vt:lpstr>
      <vt:lpstr>Staj raporu ve değerlendirme</vt:lpstr>
      <vt:lpstr>İME başvurusu ve dönem takibi</vt:lpstr>
      <vt:lpstr>Staj kaydı ile stajın tamamlanması</vt:lpstr>
      <vt:lpstr>PowerPoint Presentation</vt:lpstr>
      <vt:lpstr>Ödev ve Projelere Dair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Erasmus+ öğrenim ve staj hareketliliği</vt:lpstr>
      <vt:lpstr>Erasmus başvurusu ve hibe</vt:lpstr>
      <vt:lpstr>Çift Anadal Programı (ÇAP)</vt:lpstr>
      <vt:lpstr>Yandal ve programı sürdürme koşulları</vt:lpstr>
      <vt:lpstr>Burs ve destek başvuruları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İlk haftalar için kontrol listesi</vt:lpstr>
      <vt:lpstr>Kaynaklar ve güncel bilgiye erişim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Semih Özenç</cp:lastModifiedBy>
  <cp:revision>17</cp:revision>
  <dcterms:created xsi:type="dcterms:W3CDTF">2026-09-14T14:40:21Z</dcterms:created>
  <dcterms:modified xsi:type="dcterms:W3CDTF">2026-09-16T13:54:28Z</dcterms:modified>
</cp:coreProperties>
</file>